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75" r:id="rId3"/>
    <p:sldId id="302" r:id="rId4"/>
    <p:sldId id="379" r:id="rId5"/>
    <p:sldId id="378" r:id="rId6"/>
    <p:sldId id="307" r:id="rId7"/>
    <p:sldId id="377" r:id="rId8"/>
    <p:sldId id="337" r:id="rId9"/>
    <p:sldId id="309" r:id="rId10"/>
    <p:sldId id="328" r:id="rId11"/>
    <p:sldId id="321" r:id="rId12"/>
    <p:sldId id="338" r:id="rId13"/>
    <p:sldId id="322" r:id="rId14"/>
    <p:sldId id="327" r:id="rId15"/>
    <p:sldId id="339" r:id="rId16"/>
    <p:sldId id="376" r:id="rId17"/>
    <p:sldId id="359" r:id="rId18"/>
    <p:sldId id="380" r:id="rId19"/>
    <p:sldId id="356" r:id="rId20"/>
    <p:sldId id="366" r:id="rId21"/>
    <p:sldId id="374" r:id="rId22"/>
  </p:sldIdLst>
  <p:sldSz cx="9144000" cy="6858000" type="screen4x3"/>
  <p:notesSz cx="6858000" cy="9144000"/>
  <p:defaultTextStyle>
    <a:defPPr>
      <a:defRPr lang="en-NZ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713EB"/>
    <a:srgbClr val="5233EF"/>
    <a:srgbClr val="2B0FB7"/>
    <a:srgbClr val="3111D3"/>
    <a:srgbClr val="EAEAEA"/>
    <a:srgbClr val="00308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327" autoAdjust="0"/>
    <p:restoredTop sz="62368" autoAdjust="0"/>
  </p:normalViewPr>
  <p:slideViewPr>
    <p:cSldViewPr snapToGrid="0">
      <p:cViewPr varScale="1">
        <p:scale>
          <a:sx n="48" d="100"/>
          <a:sy n="48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 varScale="1">
        <p:scale>
          <a:sx n="85" d="100"/>
          <a:sy n="85" d="100"/>
        </p:scale>
        <p:origin x="-1992" y="-96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NZ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D0060E-B2DC-4731-9A1A-D0565252601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83917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Owners of commercial properties want to arrange</a:t>
            </a:r>
            <a:r>
              <a:rPr lang="en-NZ" baseline="0" dirty="0" smtClean="0"/>
              <a:t> insurance.</a:t>
            </a:r>
          </a:p>
          <a:p>
            <a:r>
              <a:rPr lang="en-NZ" baseline="0" dirty="0" smtClean="0"/>
              <a:t>They go to their broker who in turn contacts their account manager at NZI</a:t>
            </a:r>
          </a:p>
          <a:p>
            <a:r>
              <a:rPr lang="en-NZ" baseline="0" dirty="0" smtClean="0"/>
              <a:t>Depending on underwriting criteria, we may send out a surveyor to inspect the property</a:t>
            </a:r>
          </a:p>
          <a:p>
            <a:r>
              <a:rPr lang="en-NZ" baseline="0" dirty="0" smtClean="0"/>
              <a:t>The surveyor writes a recommendation on whether we should take on the building as a risk</a:t>
            </a:r>
          </a:p>
          <a:p>
            <a:endParaRPr lang="en-NZ" baseline="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0060E-B2DC-4731-9A1A-D05652526012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We spoke to as many of the stakeholders as possible.</a:t>
            </a:r>
          </a:p>
          <a:p>
            <a:endParaRPr lang="en-NZ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0060E-B2DC-4731-9A1A-D05652526012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0060E-B2DC-4731-9A1A-D05652526012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The survey forms were</a:t>
            </a:r>
            <a:r>
              <a:rPr lang="en-NZ" baseline="0" dirty="0" smtClean="0"/>
              <a:t> very popular with the team as the first place to make changes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0060E-B2DC-4731-9A1A-D05652526012}" type="slidenum">
              <a:rPr lang="en-NZ" smtClean="0"/>
              <a:pPr/>
              <a:t>13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6 dots method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0060E-B2DC-4731-9A1A-D05652526012}" type="slidenum">
              <a:rPr lang="en-NZ" smtClean="0"/>
              <a:pPr/>
              <a:t>14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60400" y="29083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NZ"/>
              <a:t>Click to edit Master subtitle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1525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NZ"/>
              <a:t>Click to edit Master title style</a:t>
            </a:r>
          </a:p>
        </p:txBody>
      </p:sp>
      <p:sp>
        <p:nvSpPr>
          <p:cNvPr id="3090" name="Rectangle 18"/>
          <p:cNvSpPr>
            <a:spLocks noChangeArrowheads="1"/>
          </p:cNvSpPr>
          <p:nvPr userDrawn="1"/>
        </p:nvSpPr>
        <p:spPr bwMode="auto">
          <a:xfrm>
            <a:off x="4763" y="6508750"/>
            <a:ext cx="9144000" cy="357188"/>
          </a:xfrm>
          <a:prstGeom prst="rect">
            <a:avLst/>
          </a:prstGeom>
          <a:solidFill>
            <a:srgbClr val="00308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3095" name="Rectangle 23"/>
          <p:cNvSpPr>
            <a:spLocks noChangeArrowheads="1"/>
          </p:cNvSpPr>
          <p:nvPr userDrawn="1"/>
        </p:nvSpPr>
        <p:spPr bwMode="auto">
          <a:xfrm>
            <a:off x="0" y="835025"/>
            <a:ext cx="9144000" cy="171450"/>
          </a:xfrm>
          <a:prstGeom prst="rect">
            <a:avLst/>
          </a:prstGeom>
          <a:solidFill>
            <a:srgbClr val="00308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3096" name="Picture 24" descr="IAG New Zealand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2425" y="5441950"/>
            <a:ext cx="2143125" cy="1009650"/>
          </a:xfrm>
          <a:prstGeom prst="rect">
            <a:avLst/>
          </a:prstGeom>
          <a:noFill/>
        </p:spPr>
      </p:pic>
      <p:sp>
        <p:nvSpPr>
          <p:cNvPr id="3097" name="AutoShape 25"/>
          <p:cNvSpPr>
            <a:spLocks noChangeArrowheads="1"/>
          </p:cNvSpPr>
          <p:nvPr userDrawn="1"/>
        </p:nvSpPr>
        <p:spPr bwMode="auto">
          <a:xfrm>
            <a:off x="6708775" y="5956300"/>
            <a:ext cx="400050" cy="517525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1013" y="200025"/>
            <a:ext cx="2173287" cy="5356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1150" y="200025"/>
            <a:ext cx="6367463" cy="5356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150" y="200025"/>
            <a:ext cx="8693150" cy="6524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65125" y="1162050"/>
            <a:ext cx="8480425" cy="4394200"/>
          </a:xfrm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150" y="200025"/>
            <a:ext cx="8693150" cy="6524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65125" y="1162050"/>
            <a:ext cx="4164013" cy="439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62050"/>
            <a:ext cx="4164012" cy="439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125" y="1162050"/>
            <a:ext cx="4164013" cy="439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62050"/>
            <a:ext cx="4164012" cy="439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4763" y="6508750"/>
            <a:ext cx="9144000" cy="357188"/>
          </a:xfrm>
          <a:prstGeom prst="rect">
            <a:avLst/>
          </a:prstGeom>
          <a:solidFill>
            <a:srgbClr val="00308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5125" y="1162050"/>
            <a:ext cx="8480425" cy="439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1150" y="200025"/>
            <a:ext cx="86931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title style</a:t>
            </a:r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0" y="835025"/>
            <a:ext cx="9144000" cy="171450"/>
          </a:xfrm>
          <a:prstGeom prst="rect">
            <a:avLst/>
          </a:prstGeom>
          <a:solidFill>
            <a:srgbClr val="00308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pic>
        <p:nvPicPr>
          <p:cNvPr id="1050" name="Picture 26" descr="IAG New Zealand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702425" y="5441950"/>
            <a:ext cx="2143125" cy="1009650"/>
          </a:xfrm>
          <a:prstGeom prst="rect">
            <a:avLst/>
          </a:prstGeom>
          <a:noFill/>
        </p:spPr>
      </p:pic>
      <p:sp>
        <p:nvSpPr>
          <p:cNvPr id="1051" name="AutoShape 27"/>
          <p:cNvSpPr>
            <a:spLocks noChangeArrowheads="1"/>
          </p:cNvSpPr>
          <p:nvPr userDrawn="1"/>
        </p:nvSpPr>
        <p:spPr bwMode="auto">
          <a:xfrm>
            <a:off x="6708775" y="5956300"/>
            <a:ext cx="400050" cy="517525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i="1">
          <a:solidFill>
            <a:srgbClr val="767779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08F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08F"/>
        </a:buClr>
        <a:buChar char="•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4688" y="1860550"/>
            <a:ext cx="7772400" cy="1470025"/>
          </a:xfrm>
        </p:spPr>
        <p:txBody>
          <a:bodyPr/>
          <a:lstStyle/>
          <a:p>
            <a:r>
              <a:rPr lang="en-NZ" sz="4800" smtClean="0"/>
              <a:t>Risk Surveys</a:t>
            </a:r>
            <a:endParaRPr lang="en-NZ" sz="360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0400" y="4225925"/>
            <a:ext cx="7216775" cy="788988"/>
          </a:xfrm>
        </p:spPr>
        <p:txBody>
          <a:bodyPr/>
          <a:lstStyle/>
          <a:p>
            <a:r>
              <a:rPr lang="en-NZ" sz="3600" smtClean="0"/>
              <a:t>Lean Six Sigma Storybook</a:t>
            </a:r>
            <a:endParaRPr lang="en-A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Baseline Data  - Completed Surveys</a:t>
            </a:r>
          </a:p>
        </p:txBody>
      </p:sp>
      <p:graphicFrame>
        <p:nvGraphicFramePr>
          <p:cNvPr id="465929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4857750" y="3619500"/>
          <a:ext cx="4164013" cy="277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932" name="Graph" r:id="rId4" imgW="5486400" imgH="3657600" progId="MtbGraph.Document.16">
                  <p:embed/>
                </p:oleObj>
              </mc:Choice>
              <mc:Fallback>
                <p:oleObj name="Graph" r:id="rId4" imgW="5486400" imgH="3657600" progId="MtbGraph.Document.16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0" y="3619500"/>
                        <a:ext cx="4164013" cy="277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5923" name="Text Box 3"/>
          <p:cNvSpPr txBox="1">
            <a:spLocks noChangeArrowheads="1"/>
          </p:cNvSpPr>
          <p:nvPr/>
        </p:nvSpPr>
        <p:spPr bwMode="auto">
          <a:xfrm>
            <a:off x="484188" y="1095375"/>
            <a:ext cx="431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>
                <a:solidFill>
                  <a:srgbClr val="FF0000"/>
                </a:solidFill>
              </a:rPr>
              <a:t>Time (Days) Taken to Complete Surveys</a:t>
            </a:r>
            <a:endParaRPr lang="en-AU">
              <a:solidFill>
                <a:srgbClr val="FF0000"/>
              </a:solidFill>
            </a:endParaRPr>
          </a:p>
        </p:txBody>
      </p:sp>
      <p:sp>
        <p:nvSpPr>
          <p:cNvPr id="465925" name="Text Box 5"/>
          <p:cNvSpPr txBox="1">
            <a:spLocks noChangeArrowheads="1"/>
          </p:cNvSpPr>
          <p:nvPr/>
        </p:nvSpPr>
        <p:spPr bwMode="auto">
          <a:xfrm>
            <a:off x="174625" y="1544638"/>
            <a:ext cx="3805238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NZ" sz="1200"/>
              <a:t>Sept 2010</a:t>
            </a:r>
          </a:p>
          <a:p>
            <a:pPr lvl="1" algn="l">
              <a:spcBef>
                <a:spcPct val="50000"/>
              </a:spcBef>
            </a:pPr>
            <a:r>
              <a:rPr lang="en-NZ" sz="1200" b="1"/>
              <a:t>595 days or 20 months </a:t>
            </a:r>
            <a:r>
              <a:rPr lang="en-NZ" sz="1200"/>
              <a:t>- The greatest time taken to complete a New Survey.</a:t>
            </a:r>
          </a:p>
          <a:p>
            <a:pPr lvl="1" algn="l">
              <a:spcBef>
                <a:spcPct val="50000"/>
              </a:spcBef>
            </a:pPr>
            <a:r>
              <a:rPr lang="en-NZ" sz="1200">
                <a:solidFill>
                  <a:srgbClr val="FF0000"/>
                </a:solidFill>
              </a:rPr>
              <a:t>Currently 97% defect rate</a:t>
            </a:r>
          </a:p>
        </p:txBody>
      </p:sp>
      <p:sp>
        <p:nvSpPr>
          <p:cNvPr id="465928" name="Text Box 8"/>
          <p:cNvSpPr txBox="1">
            <a:spLocks noChangeArrowheads="1"/>
          </p:cNvSpPr>
          <p:nvPr/>
        </p:nvSpPr>
        <p:spPr bwMode="auto">
          <a:xfrm>
            <a:off x="4929188" y="1522413"/>
            <a:ext cx="3805237" cy="741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NZ" sz="1200"/>
              <a:t>Sept 2010</a:t>
            </a:r>
          </a:p>
          <a:p>
            <a:pPr lvl="1" algn="l">
              <a:spcBef>
                <a:spcPct val="50000"/>
              </a:spcBef>
            </a:pPr>
            <a:r>
              <a:rPr lang="en-NZ" sz="1200" b="1"/>
              <a:t>567 days or 19 months </a:t>
            </a:r>
            <a:r>
              <a:rPr lang="en-NZ" sz="1200"/>
              <a:t>- The greatest time taken to complete a Re Survey.</a:t>
            </a:r>
            <a:endParaRPr lang="en-AU" sz="1200"/>
          </a:p>
        </p:txBody>
      </p:sp>
      <p:graphicFrame>
        <p:nvGraphicFramePr>
          <p:cNvPr id="465931" name="Object 11"/>
          <p:cNvGraphicFramePr>
            <a:graphicFrameLocks noGrp="1" noChangeAspect="1"/>
          </p:cNvGraphicFramePr>
          <p:nvPr>
            <p:ph sz="half" idx="2"/>
          </p:nvPr>
        </p:nvGraphicFramePr>
        <p:xfrm>
          <a:off x="146050" y="3579813"/>
          <a:ext cx="4164013" cy="277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933" name="Graph" r:id="rId6" imgW="5486400" imgH="3657600" progId="MtbGraph.Document.16">
                  <p:embed/>
                </p:oleObj>
              </mc:Choice>
              <mc:Fallback>
                <p:oleObj name="Graph" r:id="rId6" imgW="5486400" imgH="3657600" progId="MtbGraph.Document.16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" y="3579813"/>
                        <a:ext cx="4164013" cy="2776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5933" name="Line 13"/>
          <p:cNvSpPr>
            <a:spLocks noChangeShapeType="1"/>
          </p:cNvSpPr>
          <p:nvPr/>
        </p:nvSpPr>
        <p:spPr bwMode="auto">
          <a:xfrm flipH="1" flipV="1">
            <a:off x="619125" y="3362325"/>
            <a:ext cx="9525" cy="17891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65934" name="Line 14"/>
          <p:cNvSpPr>
            <a:spLocks noChangeShapeType="1"/>
          </p:cNvSpPr>
          <p:nvPr/>
        </p:nvSpPr>
        <p:spPr bwMode="auto">
          <a:xfrm flipH="1" flipV="1">
            <a:off x="5392738" y="3370263"/>
            <a:ext cx="9525" cy="17891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65935" name="Text Box 15"/>
          <p:cNvSpPr txBox="1">
            <a:spLocks noChangeArrowheads="1"/>
          </p:cNvSpPr>
          <p:nvPr/>
        </p:nvSpPr>
        <p:spPr bwMode="auto">
          <a:xfrm>
            <a:off x="984250" y="3136900"/>
            <a:ext cx="3303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NZ" sz="1000" b="1">
                <a:solidFill>
                  <a:srgbClr val="FF0000"/>
                </a:solidFill>
              </a:rPr>
              <a:t>New Survey goal of 10 days is about here. Everything to the right of the red line is a defect.</a:t>
            </a:r>
            <a:endParaRPr lang="en-AU" sz="1000" b="1">
              <a:solidFill>
                <a:srgbClr val="FF0000"/>
              </a:solidFill>
            </a:endParaRPr>
          </a:p>
        </p:txBody>
      </p:sp>
      <p:sp>
        <p:nvSpPr>
          <p:cNvPr id="465936" name="Text Box 16"/>
          <p:cNvSpPr txBox="1">
            <a:spLocks noChangeArrowheads="1"/>
          </p:cNvSpPr>
          <p:nvPr/>
        </p:nvSpPr>
        <p:spPr bwMode="auto">
          <a:xfrm>
            <a:off x="5670550" y="3173413"/>
            <a:ext cx="3333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NZ" sz="1000" b="1">
                <a:solidFill>
                  <a:srgbClr val="FF0000"/>
                </a:solidFill>
              </a:rPr>
              <a:t>Re Survey goal of 30 days is about here. Everything to the right of the red line is a defect.</a:t>
            </a:r>
            <a:endParaRPr lang="en-AU" sz="1000" b="1">
              <a:solidFill>
                <a:srgbClr val="FF0000"/>
              </a:solidFill>
            </a:endParaRPr>
          </a:p>
        </p:txBody>
      </p:sp>
      <p:sp>
        <p:nvSpPr>
          <p:cNvPr id="465937" name="Line 17"/>
          <p:cNvSpPr>
            <a:spLocks noChangeShapeType="1"/>
          </p:cNvSpPr>
          <p:nvPr/>
        </p:nvSpPr>
        <p:spPr bwMode="auto">
          <a:xfrm flipH="1">
            <a:off x="5467350" y="3392488"/>
            <a:ext cx="323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65938" name="Line 18"/>
          <p:cNvSpPr>
            <a:spLocks noChangeShapeType="1"/>
          </p:cNvSpPr>
          <p:nvPr/>
        </p:nvSpPr>
        <p:spPr bwMode="auto">
          <a:xfrm flipH="1">
            <a:off x="712788" y="3400425"/>
            <a:ext cx="323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Value Stream Map of the Process</a:t>
            </a:r>
            <a:endParaRPr lang="en-AU"/>
          </a:p>
        </p:txBody>
      </p:sp>
      <p:graphicFrame>
        <p:nvGraphicFramePr>
          <p:cNvPr id="453635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109538" y="1049338"/>
          <a:ext cx="8907462" cy="538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36" name="Visio" r:id="rId3" imgW="9702546" imgH="6169965" progId="Visio.Drawing.11">
                  <p:embed/>
                </p:oleObj>
              </mc:Choice>
              <mc:Fallback>
                <p:oleObj name="Visio" r:id="rId3" imgW="9702546" imgH="6169965" progId="Visio.Drawing.11">
                  <p:embed/>
                  <p:pic>
                    <p:nvPicPr>
                      <p:cNvPr id="0" name="Picture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8" y="1049338"/>
                        <a:ext cx="8907462" cy="538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Lean Six Sigma Fundamentals</a:t>
            </a:r>
            <a:endParaRPr lang="en-AU"/>
          </a:p>
        </p:txBody>
      </p:sp>
      <p:pic>
        <p:nvPicPr>
          <p:cNvPr id="48230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9825" y="1065213"/>
            <a:ext cx="7553325" cy="5222875"/>
          </a:xfrm>
          <a:prstGeom prst="rect">
            <a:avLst/>
          </a:prstGeom>
          <a:noFill/>
        </p:spPr>
      </p:pic>
      <p:sp>
        <p:nvSpPr>
          <p:cNvPr id="482308" name="Oval 4"/>
          <p:cNvSpPr>
            <a:spLocks noChangeArrowheads="1"/>
          </p:cNvSpPr>
          <p:nvPr/>
        </p:nvSpPr>
        <p:spPr bwMode="auto">
          <a:xfrm>
            <a:off x="3930650" y="846138"/>
            <a:ext cx="1938338" cy="51228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Potential Root Causes</a:t>
            </a:r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NZ" sz="1600"/>
          </a:p>
          <a:p>
            <a:endParaRPr lang="en-AU" sz="1600"/>
          </a:p>
        </p:txBody>
      </p:sp>
      <p:graphicFrame>
        <p:nvGraphicFramePr>
          <p:cNvPr id="454662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30175" y="1211263"/>
          <a:ext cx="8720138" cy="4913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4663" name="Visio" r:id="rId4" imgW="14757273" imgH="8315350" progId="Visio.Drawing.11">
                  <p:embed/>
                </p:oleObj>
              </mc:Choice>
              <mc:Fallback>
                <p:oleObj name="Visio" r:id="rId4" imgW="14757273" imgH="8315350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" y="1211263"/>
                        <a:ext cx="8720138" cy="4913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Improvement Workshop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NZ" sz="1600"/>
          </a:p>
          <a:p>
            <a:endParaRPr lang="en-AU" sz="1600"/>
          </a:p>
        </p:txBody>
      </p:sp>
      <p:pic>
        <p:nvPicPr>
          <p:cNvPr id="464902" name="Picture 6" descr="RS Worksho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784475" y="1666875"/>
            <a:ext cx="6208713" cy="46561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Lean Six Sigma Fundamentals</a:t>
            </a:r>
            <a:endParaRPr lang="en-AU"/>
          </a:p>
        </p:txBody>
      </p:sp>
      <p:pic>
        <p:nvPicPr>
          <p:cNvPr id="48333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9825" y="1065213"/>
            <a:ext cx="7553325" cy="5222875"/>
          </a:xfrm>
          <a:prstGeom prst="rect">
            <a:avLst/>
          </a:prstGeom>
          <a:noFill/>
        </p:spPr>
      </p:pic>
      <p:sp>
        <p:nvSpPr>
          <p:cNvPr id="483332" name="Oval 4"/>
          <p:cNvSpPr>
            <a:spLocks noChangeArrowheads="1"/>
          </p:cNvSpPr>
          <p:nvPr/>
        </p:nvSpPr>
        <p:spPr bwMode="auto">
          <a:xfrm>
            <a:off x="5267325" y="884238"/>
            <a:ext cx="1938338" cy="51228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Survey Report Forms</a:t>
            </a:r>
            <a:endParaRPr lang="en-AU"/>
          </a:p>
        </p:txBody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125" y="1162050"/>
            <a:ext cx="3844925" cy="4394200"/>
          </a:xfrm>
        </p:spPr>
        <p:txBody>
          <a:bodyPr/>
          <a:lstStyle/>
          <a:p>
            <a:r>
              <a:rPr lang="en-NZ" sz="2800" dirty="0"/>
              <a:t>The Risk Survey report forms </a:t>
            </a:r>
            <a:r>
              <a:rPr lang="en-NZ" sz="2800" dirty="0" smtClean="0"/>
              <a:t>have been </a:t>
            </a:r>
            <a:r>
              <a:rPr lang="en-NZ" sz="2800" dirty="0"/>
              <a:t>modified. The new versions capture slightly less info than previously, but </a:t>
            </a:r>
            <a:r>
              <a:rPr lang="en-NZ" sz="2800" dirty="0" smtClean="0"/>
              <a:t>require 30% less </a:t>
            </a:r>
            <a:r>
              <a:rPr lang="en-NZ" sz="2800" dirty="0"/>
              <a:t>time to produce</a:t>
            </a:r>
            <a:r>
              <a:rPr lang="en-NZ" sz="2800" dirty="0" smtClean="0"/>
              <a:t>.</a:t>
            </a:r>
            <a:endParaRPr lang="en-NZ" sz="2800" dirty="0"/>
          </a:p>
        </p:txBody>
      </p:sp>
      <p:pic>
        <p:nvPicPr>
          <p:cNvPr id="52224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48225" y="1477963"/>
            <a:ext cx="3830638" cy="3589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Visual Controls</a:t>
            </a:r>
            <a:endParaRPr lang="en-AU"/>
          </a:p>
        </p:txBody>
      </p:sp>
      <p:sp>
        <p:nvSpPr>
          <p:cNvPr id="503814" name="Text Box 6"/>
          <p:cNvSpPr txBox="1">
            <a:spLocks noChangeArrowheads="1"/>
          </p:cNvSpPr>
          <p:nvPr/>
        </p:nvSpPr>
        <p:spPr bwMode="auto">
          <a:xfrm>
            <a:off x="358007" y="1277631"/>
            <a:ext cx="2807979" cy="32316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 dirty="0" smtClean="0">
                <a:solidFill>
                  <a:srgbClr val="FF0000"/>
                </a:solidFill>
              </a:rPr>
              <a:t>Example of map </a:t>
            </a:r>
            <a:r>
              <a:rPr lang="en-NZ" sz="2400" dirty="0">
                <a:solidFill>
                  <a:srgbClr val="FF0000"/>
                </a:solidFill>
              </a:rPr>
              <a:t>showing </a:t>
            </a:r>
            <a:r>
              <a:rPr lang="en-NZ" sz="2400" dirty="0" smtClean="0">
                <a:solidFill>
                  <a:srgbClr val="FF0000"/>
                </a:solidFill>
              </a:rPr>
              <a:t>outstanding </a:t>
            </a:r>
            <a:r>
              <a:rPr lang="en-NZ" sz="2400" dirty="0">
                <a:solidFill>
                  <a:srgbClr val="FF0000"/>
                </a:solidFill>
              </a:rPr>
              <a:t>requests from </a:t>
            </a:r>
            <a:r>
              <a:rPr lang="en-NZ" sz="2400" dirty="0" smtClean="0">
                <a:solidFill>
                  <a:srgbClr val="FF0000"/>
                </a:solidFill>
              </a:rPr>
              <a:t>a 6 week period in </a:t>
            </a:r>
            <a:r>
              <a:rPr lang="en-NZ" sz="2400" dirty="0">
                <a:solidFill>
                  <a:srgbClr val="FF0000"/>
                </a:solidFill>
              </a:rPr>
              <a:t>the Auckland Area</a:t>
            </a:r>
            <a:r>
              <a:rPr lang="en-NZ" sz="2400" dirty="0" smtClean="0">
                <a:solidFill>
                  <a:srgbClr val="FF0000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NZ" sz="2400" dirty="0" smtClean="0">
                <a:solidFill>
                  <a:srgbClr val="FF0000"/>
                </a:solidFill>
              </a:rPr>
              <a:t>Each </a:t>
            </a:r>
            <a:r>
              <a:rPr lang="en-NZ" sz="2400" dirty="0">
                <a:solidFill>
                  <a:srgbClr val="FF0000"/>
                </a:solidFill>
              </a:rPr>
              <a:t>Surveyor has a different </a:t>
            </a:r>
            <a:r>
              <a:rPr lang="en-NZ" sz="2400" dirty="0" smtClean="0">
                <a:solidFill>
                  <a:srgbClr val="FF0000"/>
                </a:solidFill>
              </a:rPr>
              <a:t>colour</a:t>
            </a:r>
            <a:endParaRPr lang="en-AU" sz="2400" dirty="0">
              <a:solidFill>
                <a:srgbClr val="FF0000"/>
              </a:solidFill>
            </a:endParaRPr>
          </a:p>
        </p:txBody>
      </p:sp>
      <p:pic>
        <p:nvPicPr>
          <p:cNvPr id="503818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00764" y="1031875"/>
            <a:ext cx="5587649" cy="4336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Visual Controls</a:t>
            </a:r>
            <a:endParaRPr lang="en-AU"/>
          </a:p>
        </p:txBody>
      </p:sp>
      <p:sp>
        <p:nvSpPr>
          <p:cNvPr id="503815" name="Text Box 7"/>
          <p:cNvSpPr txBox="1">
            <a:spLocks noChangeArrowheads="1"/>
          </p:cNvSpPr>
          <p:nvPr/>
        </p:nvSpPr>
        <p:spPr bwMode="auto">
          <a:xfrm>
            <a:off x="232799" y="1242398"/>
            <a:ext cx="2854530" cy="41549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 dirty="0">
                <a:solidFill>
                  <a:srgbClr val="FF0000"/>
                </a:solidFill>
              </a:rPr>
              <a:t>Map zoomed in on requests from East Auckland showing multiple requests allocated to different surveyors. These can now be allocated to just one surveyor, thus saving travel time and cost.</a:t>
            </a:r>
            <a:endParaRPr lang="en-AU" sz="2400" dirty="0">
              <a:solidFill>
                <a:srgbClr val="FF0000"/>
              </a:solidFill>
            </a:endParaRPr>
          </a:p>
        </p:txBody>
      </p:sp>
      <p:pic>
        <p:nvPicPr>
          <p:cNvPr id="503819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51123" y="1767132"/>
            <a:ext cx="5567568" cy="4565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Lean Six Sigma Fundamentals</a:t>
            </a:r>
            <a:endParaRPr lang="en-AU"/>
          </a:p>
        </p:txBody>
      </p:sp>
      <p:pic>
        <p:nvPicPr>
          <p:cNvPr id="50073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9825" y="1065213"/>
            <a:ext cx="7553325" cy="5222875"/>
          </a:xfrm>
          <a:prstGeom prst="rect">
            <a:avLst/>
          </a:prstGeom>
          <a:noFill/>
        </p:spPr>
      </p:pic>
      <p:sp>
        <p:nvSpPr>
          <p:cNvPr id="500740" name="Oval 4"/>
          <p:cNvSpPr>
            <a:spLocks noChangeArrowheads="1"/>
          </p:cNvSpPr>
          <p:nvPr/>
        </p:nvSpPr>
        <p:spPr bwMode="auto">
          <a:xfrm>
            <a:off x="6624638" y="865188"/>
            <a:ext cx="1938337" cy="51228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 what </a:t>
            </a:r>
            <a:r>
              <a:rPr lang="en-NZ" dirty="0"/>
              <a:t>is a Risk Survey?</a:t>
            </a:r>
          </a:p>
        </p:txBody>
      </p:sp>
      <p:pic>
        <p:nvPicPr>
          <p:cNvPr id="521228" name="Picture 12" descr="istockphoto_3545020-small-business-buildi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6438" y="1441450"/>
            <a:ext cx="2897187" cy="1890713"/>
          </a:xfrm>
          <a:prstGeom prst="rect">
            <a:avLst/>
          </a:prstGeom>
          <a:noFill/>
        </p:spPr>
      </p:pic>
      <p:pic>
        <p:nvPicPr>
          <p:cNvPr id="521232" name="Picture 16" descr="41HDWSH34D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61100" y="1254125"/>
            <a:ext cx="2344738" cy="2344738"/>
          </a:xfrm>
          <a:prstGeom prst="rect">
            <a:avLst/>
          </a:prstGeom>
          <a:noFill/>
        </p:spPr>
      </p:pic>
      <p:pic>
        <p:nvPicPr>
          <p:cNvPr id="521234" name="Picture 18" descr="chubb%201kg%20marine%20abe%20fire%20extinguisher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500" y="4876800"/>
            <a:ext cx="1227138" cy="1419225"/>
          </a:xfrm>
          <a:prstGeom prst="rect">
            <a:avLst/>
          </a:prstGeom>
          <a:noFill/>
        </p:spPr>
      </p:pic>
      <p:pic>
        <p:nvPicPr>
          <p:cNvPr id="521236" name="Picture 20" descr="ANd9GcRys6IYpZ0z2aL23G-0PdbYpEgkY8AqhTmX3KErZYnipdrGS4VE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825" y="3632200"/>
            <a:ext cx="1722438" cy="874713"/>
          </a:xfrm>
          <a:prstGeom prst="rect">
            <a:avLst/>
          </a:prstGeom>
          <a:noFill/>
        </p:spPr>
      </p:pic>
      <p:pic>
        <p:nvPicPr>
          <p:cNvPr id="521238" name="Picture 22" descr="ANd9GcQtPpk0n_-0bonp-jw1VgmVm01JYG2rlhr4MHPiG41iqmrr496ftw&amp;t=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870075" y="4935538"/>
            <a:ext cx="1708150" cy="1527175"/>
          </a:xfrm>
          <a:prstGeom prst="rect">
            <a:avLst/>
          </a:prstGeom>
          <a:noFill/>
        </p:spPr>
      </p:pic>
      <p:pic>
        <p:nvPicPr>
          <p:cNvPr id="521240" name="Picture 24" descr="stock-vector-red-stamp-with-the-word-declined-3706700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616575" y="3738563"/>
            <a:ext cx="1296988" cy="1120775"/>
          </a:xfrm>
          <a:prstGeom prst="rect">
            <a:avLst/>
          </a:prstGeom>
          <a:noFill/>
        </p:spPr>
      </p:pic>
      <p:sp>
        <p:nvSpPr>
          <p:cNvPr id="521242" name="AutoShape 26" descr="2Q=="/>
          <p:cNvSpPr>
            <a:spLocks noChangeAspect="1" noChangeArrowheads="1"/>
          </p:cNvSpPr>
          <p:nvPr/>
        </p:nvSpPr>
        <p:spPr bwMode="auto">
          <a:xfrm>
            <a:off x="3500438" y="2357438"/>
            <a:ext cx="2143125" cy="2143125"/>
          </a:xfrm>
          <a:prstGeom prst="rect">
            <a:avLst/>
          </a:prstGeom>
          <a:noFill/>
        </p:spPr>
        <p:txBody>
          <a:bodyPr/>
          <a:lstStyle/>
          <a:p>
            <a:endParaRPr lang="en-NZ"/>
          </a:p>
        </p:txBody>
      </p:sp>
      <p:sp>
        <p:nvSpPr>
          <p:cNvPr id="521244" name="AutoShape 28" descr="2Q=="/>
          <p:cNvSpPr>
            <a:spLocks noChangeAspect="1" noChangeArrowheads="1"/>
          </p:cNvSpPr>
          <p:nvPr/>
        </p:nvSpPr>
        <p:spPr bwMode="auto">
          <a:xfrm>
            <a:off x="3500438" y="2357438"/>
            <a:ext cx="2143125" cy="2143125"/>
          </a:xfrm>
          <a:prstGeom prst="rect">
            <a:avLst/>
          </a:prstGeom>
          <a:noFill/>
        </p:spPr>
        <p:txBody>
          <a:bodyPr/>
          <a:lstStyle/>
          <a:p>
            <a:endParaRPr lang="en-NZ"/>
          </a:p>
        </p:txBody>
      </p:sp>
      <p:pic>
        <p:nvPicPr>
          <p:cNvPr id="521246" name="Picture 30" descr="rubber%20stamp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57813" y="5072063"/>
            <a:ext cx="1157287" cy="1157287"/>
          </a:xfrm>
          <a:prstGeom prst="rect">
            <a:avLst/>
          </a:prstGeom>
          <a:noFill/>
        </p:spPr>
      </p:pic>
      <p:pic>
        <p:nvPicPr>
          <p:cNvPr id="521248" name="Picture 32" descr="OS00158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586038" y="3525838"/>
            <a:ext cx="1828800" cy="1222375"/>
          </a:xfrm>
          <a:prstGeom prst="rect">
            <a:avLst/>
          </a:prstGeom>
          <a:noFill/>
        </p:spPr>
      </p:pic>
      <p:pic>
        <p:nvPicPr>
          <p:cNvPr id="14" name="Picture 13" descr="insurance policy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943350" y="1589846"/>
            <a:ext cx="1962150" cy="1300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21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21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2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2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21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2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21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21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2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2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21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21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21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21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Controls – Risk Survey Dashboard</a:t>
            </a:r>
            <a:endParaRPr lang="en-AU"/>
          </a:p>
        </p:txBody>
      </p:sp>
      <p:sp>
        <p:nvSpPr>
          <p:cNvPr id="510979" name="Text Box 3"/>
          <p:cNvSpPr txBox="1">
            <a:spLocks noChangeArrowheads="1"/>
          </p:cNvSpPr>
          <p:nvPr/>
        </p:nvSpPr>
        <p:spPr bwMode="auto">
          <a:xfrm>
            <a:off x="190500" y="1176338"/>
            <a:ext cx="88026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NZ" dirty="0"/>
              <a:t>The Dashboard is </a:t>
            </a:r>
            <a:r>
              <a:rPr lang="en-NZ" dirty="0" smtClean="0"/>
              <a:t>shared </a:t>
            </a:r>
            <a:r>
              <a:rPr lang="en-NZ" dirty="0"/>
              <a:t>between the Risk Survey Team and Branches to allow better communication of Surveyor work in progress and resource </a:t>
            </a:r>
            <a:r>
              <a:rPr lang="en-NZ" dirty="0" smtClean="0"/>
              <a:t>availability</a:t>
            </a:r>
            <a:endParaRPr lang="en-AU" dirty="0"/>
          </a:p>
        </p:txBody>
      </p:sp>
      <p:pic>
        <p:nvPicPr>
          <p:cNvPr id="52019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111" y="1897978"/>
            <a:ext cx="8347586" cy="440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Controls – Results so far</a:t>
            </a:r>
            <a:endParaRPr lang="en-AU"/>
          </a:p>
        </p:txBody>
      </p:sp>
      <p:sp>
        <p:nvSpPr>
          <p:cNvPr id="519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65125" y="1162050"/>
            <a:ext cx="8470900" cy="727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NZ" sz="1400"/>
              <a:t>Average time to complete surveys has fallen by 33% in last 4 months (based on sample timings taken in August ’10 vs timing taken in Dec ’10).</a:t>
            </a:r>
          </a:p>
          <a:p>
            <a:pPr>
              <a:lnSpc>
                <a:spcPct val="90000"/>
              </a:lnSpc>
            </a:pPr>
            <a:r>
              <a:rPr lang="en-NZ" sz="1400"/>
              <a:t>The Range has also decreased significantly</a:t>
            </a:r>
          </a:p>
          <a:p>
            <a:pPr>
              <a:lnSpc>
                <a:spcPct val="90000"/>
              </a:lnSpc>
            </a:pPr>
            <a:endParaRPr lang="en-AU" sz="1400"/>
          </a:p>
        </p:txBody>
      </p:sp>
      <p:graphicFrame>
        <p:nvGraphicFramePr>
          <p:cNvPr id="519172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1808163" y="2017713"/>
          <a:ext cx="5203825" cy="347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173" name="Graph" r:id="rId3" imgW="5486400" imgH="3657600" progId="MtbGraph.Document.16">
                  <p:embed/>
                </p:oleObj>
              </mc:Choice>
              <mc:Fallback>
                <p:oleObj name="Graph" r:id="rId3" imgW="5486400" imgH="3657600" progId="MtbGraph.Document.16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163" y="2017713"/>
                        <a:ext cx="5203825" cy="347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9173" name="Text Box 5"/>
          <p:cNvSpPr txBox="1">
            <a:spLocks noChangeArrowheads="1"/>
          </p:cNvSpPr>
          <p:nvPr/>
        </p:nvSpPr>
        <p:spPr bwMode="auto">
          <a:xfrm>
            <a:off x="323850" y="2476500"/>
            <a:ext cx="12890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1400" dirty="0"/>
              <a:t>Back in </a:t>
            </a:r>
            <a:r>
              <a:rPr lang="en-NZ" sz="1400" dirty="0" smtClean="0"/>
              <a:t>July 10 </a:t>
            </a:r>
            <a:r>
              <a:rPr lang="en-NZ" sz="1400" dirty="0"/>
              <a:t>the range (highest minus lowest) was </a:t>
            </a:r>
            <a:r>
              <a:rPr lang="en-NZ" sz="1400" dirty="0" smtClean="0"/>
              <a:t>4 </a:t>
            </a:r>
            <a:r>
              <a:rPr lang="en-NZ" sz="1400" dirty="0"/>
              <a:t>½ </a:t>
            </a:r>
            <a:r>
              <a:rPr lang="en-NZ" sz="1400" dirty="0" smtClean="0"/>
              <a:t>hours </a:t>
            </a:r>
            <a:endParaRPr lang="en-AU" sz="1400" dirty="0"/>
          </a:p>
        </p:txBody>
      </p:sp>
      <p:sp>
        <p:nvSpPr>
          <p:cNvPr id="519174" name="Text Box 6"/>
          <p:cNvSpPr txBox="1">
            <a:spLocks noChangeArrowheads="1"/>
          </p:cNvSpPr>
          <p:nvPr/>
        </p:nvSpPr>
        <p:spPr bwMode="auto">
          <a:xfrm>
            <a:off x="215900" y="4721225"/>
            <a:ext cx="12890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1400" dirty="0"/>
              <a:t>The range now is at 2 ½ hours </a:t>
            </a:r>
            <a:endParaRPr lang="en-AU" sz="1400" dirty="0"/>
          </a:p>
        </p:txBody>
      </p:sp>
      <p:sp>
        <p:nvSpPr>
          <p:cNvPr id="519175" name="Line 7"/>
          <p:cNvSpPr>
            <a:spLocks noChangeShapeType="1"/>
          </p:cNvSpPr>
          <p:nvPr/>
        </p:nvSpPr>
        <p:spPr bwMode="auto">
          <a:xfrm flipV="1">
            <a:off x="1471613" y="4059238"/>
            <a:ext cx="3833812" cy="815975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519176" name="Line 8"/>
          <p:cNvSpPr>
            <a:spLocks noChangeShapeType="1"/>
          </p:cNvSpPr>
          <p:nvPr/>
        </p:nvSpPr>
        <p:spPr bwMode="auto">
          <a:xfrm>
            <a:off x="1463675" y="3508375"/>
            <a:ext cx="1019175" cy="735013"/>
          </a:xfrm>
          <a:prstGeom prst="line">
            <a:avLst/>
          </a:prstGeom>
          <a:noFill/>
          <a:ln w="349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519177" name="Text Box 9"/>
          <p:cNvSpPr txBox="1">
            <a:spLocks noChangeArrowheads="1"/>
          </p:cNvSpPr>
          <p:nvPr/>
        </p:nvSpPr>
        <p:spPr bwMode="auto">
          <a:xfrm>
            <a:off x="7740650" y="1557338"/>
            <a:ext cx="10795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NZ" sz="1400" dirty="0"/>
              <a:t>The average completion time has fallen</a:t>
            </a:r>
          </a:p>
          <a:p>
            <a:r>
              <a:rPr lang="en-NZ" sz="1400" dirty="0"/>
              <a:t> from here</a:t>
            </a:r>
          </a:p>
          <a:p>
            <a:r>
              <a:rPr lang="en-NZ" sz="1400" dirty="0"/>
              <a:t>to here</a:t>
            </a:r>
            <a:endParaRPr lang="en-AU" sz="1400" dirty="0"/>
          </a:p>
        </p:txBody>
      </p:sp>
      <p:sp>
        <p:nvSpPr>
          <p:cNvPr id="519178" name="Line 10"/>
          <p:cNvSpPr>
            <a:spLocks noChangeShapeType="1"/>
          </p:cNvSpPr>
          <p:nvPr/>
        </p:nvSpPr>
        <p:spPr bwMode="auto">
          <a:xfrm flipV="1">
            <a:off x="1490663" y="4856163"/>
            <a:ext cx="4241800" cy="3810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519179" name="Line 11"/>
          <p:cNvSpPr>
            <a:spLocks noChangeShapeType="1"/>
          </p:cNvSpPr>
          <p:nvPr/>
        </p:nvSpPr>
        <p:spPr bwMode="auto">
          <a:xfrm flipV="1">
            <a:off x="1500188" y="2776538"/>
            <a:ext cx="1900237" cy="738187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519180" name="Line 12"/>
          <p:cNvSpPr>
            <a:spLocks noChangeShapeType="1"/>
          </p:cNvSpPr>
          <p:nvPr/>
        </p:nvSpPr>
        <p:spPr bwMode="auto">
          <a:xfrm flipH="1">
            <a:off x="4024313" y="2781300"/>
            <a:ext cx="3787775" cy="1035050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519181" name="Line 13"/>
          <p:cNvSpPr>
            <a:spLocks noChangeShapeType="1"/>
          </p:cNvSpPr>
          <p:nvPr/>
        </p:nvSpPr>
        <p:spPr bwMode="auto">
          <a:xfrm flipH="1">
            <a:off x="5556250" y="2995613"/>
            <a:ext cx="2373313" cy="1404937"/>
          </a:xfrm>
          <a:prstGeom prst="line">
            <a:avLst/>
          </a:prstGeom>
          <a:noFill/>
          <a:ln w="4127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9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9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9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9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9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9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9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9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3" grpId="0"/>
      <p:bldP spid="519174" grpId="0"/>
      <p:bldP spid="519175" grpId="0" animBg="1"/>
      <p:bldP spid="519176" grpId="0" animBg="1"/>
      <p:bldP spid="519177" grpId="0"/>
      <p:bldP spid="519178" grpId="0" animBg="1"/>
      <p:bldP spid="519179" grpId="0" animBg="1"/>
      <p:bldP spid="519180" grpId="0" animBg="1"/>
      <p:bldP spid="5191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Project Charter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0925"/>
            <a:ext cx="8499475" cy="52625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b="1" dirty="0" smtClean="0"/>
              <a:t>Problem Statement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dirty="0"/>
              <a:t> </a:t>
            </a:r>
            <a:r>
              <a:rPr lang="en-GB" sz="2000" dirty="0"/>
              <a:t>Anecdotal evidence suggested that the turnaround of Risk Surveys was up </a:t>
            </a:r>
            <a:r>
              <a:rPr lang="en-GB" sz="2000" dirty="0" smtClean="0"/>
              <a:t>to;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10 </a:t>
            </a:r>
            <a:r>
              <a:rPr lang="en-GB" sz="2000" dirty="0"/>
              <a:t>months for new business, </a:t>
            </a: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12-18 </a:t>
            </a:r>
            <a:r>
              <a:rPr lang="en-GB" sz="2000" dirty="0"/>
              <a:t>months for renewals </a:t>
            </a: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This </a:t>
            </a:r>
            <a:r>
              <a:rPr lang="en-GB" sz="2000" dirty="0"/>
              <a:t>was due to a substantial </a:t>
            </a:r>
            <a:r>
              <a:rPr lang="en-GB" sz="2000" dirty="0" smtClean="0"/>
              <a:t>backlog. </a:t>
            </a:r>
            <a:endParaRPr lang="en-GB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Project Charter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0925"/>
            <a:ext cx="8499475" cy="52625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b="1" dirty="0"/>
              <a:t>Project Goal: </a:t>
            </a:r>
            <a:endParaRPr lang="en-NZ" sz="20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To </a:t>
            </a:r>
            <a:r>
              <a:rPr lang="en-GB" sz="2000" dirty="0"/>
              <a:t>reduce the completed Risk Survey Report cycle time and ensure </a:t>
            </a:r>
            <a:r>
              <a:rPr lang="en-GB" sz="2000" dirty="0" smtClean="0"/>
              <a:t>that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 	90</a:t>
            </a:r>
            <a:r>
              <a:rPr lang="en-GB" sz="2000" dirty="0"/>
              <a:t>% are </a:t>
            </a:r>
            <a:r>
              <a:rPr lang="en-GB" sz="2000" dirty="0" smtClean="0"/>
              <a:t>processed </a:t>
            </a:r>
            <a:r>
              <a:rPr lang="en-GB" sz="2000" dirty="0"/>
              <a:t>within the turnaround targets of </a:t>
            </a: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	10 </a:t>
            </a:r>
            <a:r>
              <a:rPr lang="en-GB" sz="2000" dirty="0"/>
              <a:t>days for new business, </a:t>
            </a: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	30 </a:t>
            </a:r>
            <a:r>
              <a:rPr lang="en-GB" sz="2000" dirty="0"/>
              <a:t>days for renewals and </a:t>
            </a: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 smtClean="0"/>
              <a:t>	</a:t>
            </a:r>
            <a:endParaRPr lang="en-GB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Project Charter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050925"/>
            <a:ext cx="8499475" cy="52625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1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b="1" dirty="0" smtClean="0"/>
              <a:t>Project </a:t>
            </a:r>
            <a:r>
              <a:rPr lang="en-NZ" sz="2000" b="1" dirty="0"/>
              <a:t>Constraints</a:t>
            </a:r>
            <a:r>
              <a:rPr lang="en-NZ" sz="2000" b="1" dirty="0" smtClean="0"/>
              <a:t>:</a:t>
            </a:r>
            <a:r>
              <a:rPr lang="en-NZ" sz="2000" dirty="0" smtClean="0"/>
              <a:t>.  </a:t>
            </a:r>
            <a:endParaRPr lang="en-NZ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b="1" dirty="0"/>
              <a:t>Project Scope:</a:t>
            </a:r>
            <a:r>
              <a:rPr lang="en-NZ" sz="2000" dirty="0"/>
              <a:t> </a:t>
            </a:r>
            <a:endParaRPr lang="en-NZ" sz="20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dirty="0"/>
              <a:t>In Scope: </a:t>
            </a:r>
            <a:r>
              <a:rPr lang="en-AU" sz="2000" dirty="0"/>
              <a:t>All Risk </a:t>
            </a:r>
            <a:r>
              <a:rPr lang="en-AU" sz="2000" dirty="0" smtClean="0"/>
              <a:t>Surveys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2000" dirty="0"/>
              <a:t>Out of Scope: 	</a:t>
            </a:r>
            <a:r>
              <a:rPr lang="en-AU" sz="2000" dirty="0"/>
              <a:t>The Underwriting function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AU" sz="2000" dirty="0"/>
              <a:t>			</a:t>
            </a:r>
            <a:r>
              <a:rPr lang="en-GB" sz="2000" dirty="0"/>
              <a:t>Branch </a:t>
            </a:r>
            <a:r>
              <a:rPr lang="en-GB" sz="2000" dirty="0" smtClean="0"/>
              <a:t>Processes</a:t>
            </a:r>
            <a:r>
              <a:rPr lang="en-AU" sz="2000" dirty="0" smtClean="0"/>
              <a:t> </a:t>
            </a:r>
            <a:endParaRPr lang="en-NZ" sz="20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sz="1400" b="1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NZ" dirty="0"/>
          </a:p>
        </p:txBody>
      </p:sp>
      <p:pic>
        <p:nvPicPr>
          <p:cNvPr id="4" name="Picture 3" descr="no mone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84127" y="1599789"/>
            <a:ext cx="1671331" cy="1671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Process Map of the current process</a:t>
            </a:r>
            <a:endParaRPr lang="en-AU"/>
          </a:p>
        </p:txBody>
      </p:sp>
      <p:sp>
        <p:nvSpPr>
          <p:cNvPr id="439299" name="Text Box 3"/>
          <p:cNvSpPr txBox="1">
            <a:spLocks noChangeArrowheads="1"/>
          </p:cNvSpPr>
          <p:nvPr/>
        </p:nvSpPr>
        <p:spPr bwMode="auto">
          <a:xfrm rot="-2082000">
            <a:off x="1747838" y="3908425"/>
            <a:ext cx="5738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AU"/>
          </a:p>
        </p:txBody>
      </p:sp>
      <p:graphicFrame>
        <p:nvGraphicFramePr>
          <p:cNvPr id="43930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1019175"/>
          <a:ext cx="9144000" cy="546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01" name="Visio" r:id="rId3" imgW="14915388" imgH="9731248" progId="Visio.Drawing.11">
                  <p:embed/>
                </p:oleObj>
              </mc:Choice>
              <mc:Fallback>
                <p:oleObj name="Visio" r:id="rId3" imgW="14915388" imgH="9731248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19175"/>
                        <a:ext cx="9144000" cy="546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9301" name="Oval 5"/>
          <p:cNvSpPr>
            <a:spLocks noChangeArrowheads="1"/>
          </p:cNvSpPr>
          <p:nvPr/>
        </p:nvSpPr>
        <p:spPr bwMode="auto">
          <a:xfrm>
            <a:off x="896938" y="3998913"/>
            <a:ext cx="4813300" cy="1935162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  <p:sp>
        <p:nvSpPr>
          <p:cNvPr id="439302" name="Text Box 6"/>
          <p:cNvSpPr txBox="1">
            <a:spLocks noChangeArrowheads="1"/>
          </p:cNvSpPr>
          <p:nvPr/>
        </p:nvSpPr>
        <p:spPr bwMode="auto">
          <a:xfrm>
            <a:off x="6335713" y="4579938"/>
            <a:ext cx="113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NZ" b="1" dirty="0">
                <a:solidFill>
                  <a:srgbClr val="FF0000"/>
                </a:solidFill>
              </a:rPr>
              <a:t>In Scope</a:t>
            </a:r>
            <a:endParaRPr lang="en-AU" b="1" dirty="0">
              <a:solidFill>
                <a:srgbClr val="FF0000"/>
              </a:solidFill>
            </a:endParaRPr>
          </a:p>
        </p:txBody>
      </p:sp>
      <p:sp>
        <p:nvSpPr>
          <p:cNvPr id="439303" name="Line 7"/>
          <p:cNvSpPr>
            <a:spLocks noChangeShapeType="1"/>
          </p:cNvSpPr>
          <p:nvPr/>
        </p:nvSpPr>
        <p:spPr bwMode="auto">
          <a:xfrm flipH="1">
            <a:off x="5827713" y="4760913"/>
            <a:ext cx="492125" cy="79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9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39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9301" grpId="1" animBg="1"/>
      <p:bldP spid="439302" grpId="0"/>
      <p:bldP spid="4393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Voice of Customer Matrix</a:t>
            </a:r>
            <a:endParaRPr lang="en-NZ" dirty="0"/>
          </a:p>
        </p:txBody>
      </p:sp>
      <p:pic>
        <p:nvPicPr>
          <p:cNvPr id="4700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4560" y="1101762"/>
            <a:ext cx="6737350" cy="502475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Lean Six Sigma Fundamentals</a:t>
            </a:r>
            <a:endParaRPr lang="en-AU"/>
          </a:p>
        </p:txBody>
      </p:sp>
      <p:pic>
        <p:nvPicPr>
          <p:cNvPr id="48128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9825" y="1065213"/>
            <a:ext cx="7553325" cy="5222875"/>
          </a:xfrm>
          <a:prstGeom prst="rect">
            <a:avLst/>
          </a:prstGeom>
          <a:noFill/>
        </p:spPr>
      </p:pic>
      <p:sp>
        <p:nvSpPr>
          <p:cNvPr id="481284" name="Oval 4"/>
          <p:cNvSpPr>
            <a:spLocks noChangeArrowheads="1"/>
          </p:cNvSpPr>
          <p:nvPr/>
        </p:nvSpPr>
        <p:spPr bwMode="auto">
          <a:xfrm>
            <a:off x="2505075" y="806450"/>
            <a:ext cx="1938338" cy="51228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/>
              <a:t>Data Collection Plan</a:t>
            </a:r>
            <a:endParaRPr lang="en-AU"/>
          </a:p>
        </p:txBody>
      </p:sp>
      <p:pic>
        <p:nvPicPr>
          <p:cNvPr id="4413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8" y="1103313"/>
            <a:ext cx="8753475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308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DC6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33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D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33CC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DE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308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D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11155</TotalTime>
  <Words>507</Words>
  <Application>Microsoft Office PowerPoint</Application>
  <PresentationFormat>On-screen Show (4:3)</PresentationFormat>
  <Paragraphs>102</Paragraphs>
  <Slides>21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Default Design</vt:lpstr>
      <vt:lpstr>Visio</vt:lpstr>
      <vt:lpstr>Graph</vt:lpstr>
      <vt:lpstr>Risk Surveys</vt:lpstr>
      <vt:lpstr>So what is a Risk Survey?</vt:lpstr>
      <vt:lpstr>Project Charter</vt:lpstr>
      <vt:lpstr>Project Charter</vt:lpstr>
      <vt:lpstr>Project Charter</vt:lpstr>
      <vt:lpstr>Process Map of the current process</vt:lpstr>
      <vt:lpstr>Voice of Customer Matrix</vt:lpstr>
      <vt:lpstr>Lean Six Sigma Fundamentals</vt:lpstr>
      <vt:lpstr>Data Collection Plan</vt:lpstr>
      <vt:lpstr>Baseline Data  - Completed Surveys</vt:lpstr>
      <vt:lpstr>Value Stream Map of the Process</vt:lpstr>
      <vt:lpstr>Lean Six Sigma Fundamentals</vt:lpstr>
      <vt:lpstr>Potential Root Causes</vt:lpstr>
      <vt:lpstr>Improvement Workshop</vt:lpstr>
      <vt:lpstr>Lean Six Sigma Fundamentals</vt:lpstr>
      <vt:lpstr>Survey Report Forms</vt:lpstr>
      <vt:lpstr>Visual Controls</vt:lpstr>
      <vt:lpstr>Visual Controls</vt:lpstr>
      <vt:lpstr>Lean Six Sigma Fundamentals</vt:lpstr>
      <vt:lpstr>Controls – Risk Survey Dashboard</vt:lpstr>
      <vt:lpstr>Controls – Results so far</vt:lpstr>
    </vt:vector>
  </TitlesOfParts>
  <Company>Pragmatic Improvement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McTaggart</dc:creator>
  <cp:lastModifiedBy>user</cp:lastModifiedBy>
  <cp:revision>145</cp:revision>
  <dcterms:created xsi:type="dcterms:W3CDTF">2009-07-24T05:29:22Z</dcterms:created>
  <dcterms:modified xsi:type="dcterms:W3CDTF">2011-09-14T20:24:05Z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1000.00000000000</vt:lpwstr>
  </property>
  <property fmtid="{D5CDD505-2E9C-101B-9397-08002B2CF9AE}" pid="3" name="attribute 2">
    <vt:lpwstr>Tools</vt:lpwstr>
  </property>
  <property fmtid="{D5CDD505-2E9C-101B-9397-08002B2CF9AE}" pid="4" name="attribute 1">
    <vt:lpwstr>1 Define</vt:lpwstr>
  </property>
  <property fmtid="{D5CDD505-2E9C-101B-9397-08002B2CF9AE}" pid="5" name="Module">
    <vt:lpwstr>Green Belt</vt:lpwstr>
  </property>
  <property fmtid="{D5CDD505-2E9C-101B-9397-08002B2CF9AE}" pid="6" name="Module0">
    <vt:lpwstr>GB Module 1</vt:lpwstr>
  </property>
</Properties>
</file>