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1" r:id="rId3"/>
    <p:sldId id="258" r:id="rId4"/>
    <p:sldId id="260" r:id="rId5"/>
    <p:sldId id="259" r:id="rId6"/>
    <p:sldId id="262" r:id="rId7"/>
    <p:sldId id="263" r:id="rId8"/>
    <p:sldId id="265" r:id="rId9"/>
    <p:sldId id="270" r:id="rId10"/>
    <p:sldId id="264" r:id="rId11"/>
    <p:sldId id="266" r:id="rId12"/>
    <p:sldId id="267" r:id="rId13"/>
    <p:sldId id="268" r:id="rId14"/>
    <p:sldId id="269" r:id="rId15"/>
    <p:sldId id="271" r:id="rId16"/>
  </p:sldIdLst>
  <p:sldSz cx="9906000" cy="6858000" type="A4"/>
  <p:notesSz cx="6807200" cy="9906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sz="2200" kern="1200">
        <a:solidFill>
          <a:srgbClr val="0000C7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rgbClr val="0000C7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rgbClr val="0000C7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rgbClr val="0000C7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rgbClr val="0000C7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rgbClr val="0000C7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rgbClr val="0000C7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rgbClr val="0000C7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rgbClr val="0000C7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D1"/>
    <a:srgbClr val="DDDDFF"/>
    <a:srgbClr val="FFE3FF"/>
    <a:srgbClr val="BCC339"/>
    <a:srgbClr val="29A187"/>
    <a:srgbClr val="33C9A9"/>
    <a:srgbClr val="08019B"/>
    <a:srgbClr val="000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80657" autoAdjust="0"/>
  </p:normalViewPr>
  <p:slideViewPr>
    <p:cSldViewPr snapToGrid="0">
      <p:cViewPr varScale="1">
        <p:scale>
          <a:sx n="63" d="100"/>
          <a:sy n="63" d="100"/>
        </p:scale>
        <p:origin x="-894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5EA90-DE1F-403F-A3F6-26D0904E7A9D}" type="doc">
      <dgm:prSet loTypeId="urn:microsoft.com/office/officeart/2005/8/layout/lProcess3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6753D167-EF38-4A90-A490-45A29535E58B}">
      <dgm:prSet phldrT="[Text]" custT="1"/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A </a:t>
          </a:r>
          <a:r>
            <a:rPr lang="en-NZ" sz="1100" b="1" dirty="0" smtClean="0">
              <a:solidFill>
                <a:schemeClr val="tx1"/>
              </a:solidFill>
            </a:rPr>
            <a:t>management discipline </a:t>
          </a:r>
          <a:r>
            <a:rPr lang="en-NZ" sz="1100" dirty="0" smtClean="0">
              <a:solidFill>
                <a:schemeClr val="tx1"/>
              </a:solidFill>
            </a:rPr>
            <a:t>that treats processes as </a:t>
          </a:r>
          <a:r>
            <a:rPr lang="en-NZ" sz="1100" b="1" dirty="0" smtClean="0">
              <a:solidFill>
                <a:schemeClr val="tx1"/>
              </a:solidFill>
            </a:rPr>
            <a:t>assets </a:t>
          </a:r>
          <a:r>
            <a:rPr lang="en-NZ" sz="1100" dirty="0" smtClean="0">
              <a:solidFill>
                <a:schemeClr val="tx1"/>
              </a:solidFill>
            </a:rPr>
            <a:t>that directly contribute to the </a:t>
          </a:r>
          <a:r>
            <a:rPr lang="en-NZ" sz="1100" b="1" dirty="0" smtClean="0">
              <a:solidFill>
                <a:schemeClr val="tx1"/>
              </a:solidFill>
            </a:rPr>
            <a:t>enterprise performance </a:t>
          </a:r>
          <a:r>
            <a:rPr lang="en-NZ" sz="1100" dirty="0" smtClean="0">
              <a:solidFill>
                <a:schemeClr val="tx1"/>
              </a:solidFill>
            </a:rPr>
            <a:t>by driving </a:t>
          </a:r>
          <a:r>
            <a:rPr lang="en-NZ" sz="1100" b="1" dirty="0" smtClean="0">
              <a:solidFill>
                <a:schemeClr val="tx1"/>
              </a:solidFill>
            </a:rPr>
            <a:t>operational excellence </a:t>
          </a:r>
          <a:r>
            <a:rPr lang="en-NZ" sz="1100" dirty="0" smtClean="0">
              <a:solidFill>
                <a:schemeClr val="tx1"/>
              </a:solidFill>
            </a:rPr>
            <a:t>and </a:t>
          </a:r>
          <a:r>
            <a:rPr lang="en-NZ" sz="1100" b="1" dirty="0" smtClean="0">
              <a:solidFill>
                <a:schemeClr val="tx1"/>
              </a:solidFill>
            </a:rPr>
            <a:t>agility.</a:t>
          </a:r>
          <a:endParaRPr lang="en-NZ" sz="1100" b="1" dirty="0">
            <a:solidFill>
              <a:schemeClr val="tx1"/>
            </a:solidFill>
          </a:endParaRPr>
        </a:p>
      </dgm:t>
    </dgm:pt>
    <dgm:pt modelId="{C8C9468D-9625-4C8C-A5C6-07171853BAA5}" type="parTrans" cxnId="{F0C0A9F7-8271-4185-88EF-8C42AE6FDD80}">
      <dgm:prSet/>
      <dgm:spPr/>
      <dgm:t>
        <a:bodyPr/>
        <a:lstStyle/>
        <a:p>
          <a:endParaRPr lang="en-NZ"/>
        </a:p>
      </dgm:t>
    </dgm:pt>
    <dgm:pt modelId="{6AF6AFAA-C31A-4C58-B904-7817C73044A4}" type="sibTrans" cxnId="{F0C0A9F7-8271-4185-88EF-8C42AE6FDD80}">
      <dgm:prSet/>
      <dgm:spPr/>
      <dgm:t>
        <a:bodyPr/>
        <a:lstStyle/>
        <a:p>
          <a:endParaRPr lang="en-NZ"/>
        </a:p>
      </dgm:t>
    </dgm:pt>
    <dgm:pt modelId="{318FA71E-B874-408C-BA07-E7D798E17A95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Visibility</a:t>
          </a:r>
        </a:p>
      </dgm:t>
    </dgm:pt>
    <dgm:pt modelId="{6D8160C3-7705-4598-A282-5008A8A6D8D6}" type="parTrans" cxnId="{D9BE43EA-56CC-45DD-8361-58A1D3294462}">
      <dgm:prSet/>
      <dgm:spPr/>
      <dgm:t>
        <a:bodyPr/>
        <a:lstStyle/>
        <a:p>
          <a:endParaRPr lang="en-NZ"/>
        </a:p>
      </dgm:t>
    </dgm:pt>
    <dgm:pt modelId="{918D1A1B-C87A-4795-AD14-633859574197}" type="sibTrans" cxnId="{D9BE43EA-56CC-45DD-8361-58A1D3294462}">
      <dgm:prSet/>
      <dgm:spPr/>
      <dgm:t>
        <a:bodyPr/>
        <a:lstStyle/>
        <a:p>
          <a:endParaRPr lang="en-NZ"/>
        </a:p>
      </dgm:t>
    </dgm:pt>
    <dgm:pt modelId="{68075449-9DCC-45B0-960E-6ADF9452C897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/>
            <a:t>If you can’t see a process its hard to </a:t>
          </a:r>
          <a:r>
            <a:rPr lang="en-NZ" sz="1100" dirty="0" smtClean="0">
              <a:solidFill>
                <a:schemeClr val="tx1"/>
              </a:solidFill>
            </a:rPr>
            <a:t>change</a:t>
          </a:r>
          <a:r>
            <a:rPr lang="en-NZ" sz="1100" dirty="0" smtClean="0"/>
            <a:t> or reuse it</a:t>
          </a:r>
          <a:endParaRPr lang="en-NZ" sz="1100" dirty="0"/>
        </a:p>
      </dgm:t>
    </dgm:pt>
    <dgm:pt modelId="{754FD188-16C0-4A32-9FC5-BD464D023173}" type="parTrans" cxnId="{BCF8C486-2CC7-4B2A-ABF8-880748184B67}">
      <dgm:prSet/>
      <dgm:spPr/>
      <dgm:t>
        <a:bodyPr/>
        <a:lstStyle/>
        <a:p>
          <a:endParaRPr lang="en-NZ"/>
        </a:p>
      </dgm:t>
    </dgm:pt>
    <dgm:pt modelId="{412D2F28-CC68-49FF-A7B4-F875ADB0A607}" type="sibTrans" cxnId="{BCF8C486-2CC7-4B2A-ABF8-880748184B67}">
      <dgm:prSet/>
      <dgm:spPr/>
      <dgm:t>
        <a:bodyPr/>
        <a:lstStyle/>
        <a:p>
          <a:endParaRPr lang="en-NZ"/>
        </a:p>
      </dgm:t>
    </dgm:pt>
    <dgm:pt modelId="{05A6AD9B-B12A-4AEF-BFF6-46B0AC95719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Accountability</a:t>
          </a:r>
        </a:p>
      </dgm:t>
    </dgm:pt>
    <dgm:pt modelId="{D525F0B5-536C-438C-88CD-84073006DDFA}" type="parTrans" cxnId="{A7AC9A39-A81B-45E0-81F8-DAD5A50FB85B}">
      <dgm:prSet/>
      <dgm:spPr/>
      <dgm:t>
        <a:bodyPr/>
        <a:lstStyle/>
        <a:p>
          <a:endParaRPr lang="en-NZ"/>
        </a:p>
      </dgm:t>
    </dgm:pt>
    <dgm:pt modelId="{969A6079-2C49-42ED-A800-C8EEBAD32C44}" type="sibTrans" cxnId="{A7AC9A39-A81B-45E0-81F8-DAD5A50FB85B}">
      <dgm:prSet/>
      <dgm:spPr/>
      <dgm:t>
        <a:bodyPr/>
        <a:lstStyle/>
        <a:p>
          <a:endParaRPr lang="en-NZ"/>
        </a:p>
      </dgm:t>
    </dgm:pt>
    <dgm:pt modelId="{18360B8A-9296-4163-9B4F-ADDA5816AB23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Focus on business outcome by role</a:t>
          </a:r>
        </a:p>
      </dgm:t>
    </dgm:pt>
    <dgm:pt modelId="{058C9EA5-B7DF-4C24-A183-E1A53F368ABD}" type="parTrans" cxnId="{B53EE085-B724-41F4-82FE-5EE8EB42BAC5}">
      <dgm:prSet/>
      <dgm:spPr/>
      <dgm:t>
        <a:bodyPr/>
        <a:lstStyle/>
        <a:p>
          <a:endParaRPr lang="en-NZ"/>
        </a:p>
      </dgm:t>
    </dgm:pt>
    <dgm:pt modelId="{99C58CD5-C7EE-401A-BF4F-5A56322F8F5B}" type="sibTrans" cxnId="{B53EE085-B724-41F4-82FE-5EE8EB42BAC5}">
      <dgm:prSet/>
      <dgm:spPr/>
      <dgm:t>
        <a:bodyPr/>
        <a:lstStyle/>
        <a:p>
          <a:endParaRPr lang="en-NZ"/>
        </a:p>
      </dgm:t>
    </dgm:pt>
    <dgm:pt modelId="{130A6D15-460E-47FD-B3B2-5BF0E12EE88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Agility</a:t>
          </a:r>
        </a:p>
      </dgm:t>
    </dgm:pt>
    <dgm:pt modelId="{DCAF63F0-909B-4BB6-A473-C7425647D95F}" type="parTrans" cxnId="{FAC97F51-E7DF-43EF-BCFD-68F5ABABB46D}">
      <dgm:prSet/>
      <dgm:spPr/>
      <dgm:t>
        <a:bodyPr/>
        <a:lstStyle/>
        <a:p>
          <a:endParaRPr lang="en-NZ"/>
        </a:p>
      </dgm:t>
    </dgm:pt>
    <dgm:pt modelId="{FFAD6A25-4036-48BB-A12C-C7915E18E88C}" type="sibTrans" cxnId="{FAC97F51-E7DF-43EF-BCFD-68F5ABABB46D}">
      <dgm:prSet/>
      <dgm:spPr/>
      <dgm:t>
        <a:bodyPr/>
        <a:lstStyle/>
        <a:p>
          <a:endParaRPr lang="en-NZ"/>
        </a:p>
      </dgm:t>
    </dgm:pt>
    <dgm:pt modelId="{EB6FBE5F-AA8D-48E5-957B-CCA95817785C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NZ" sz="1100" dirty="0" smtClean="0">
              <a:solidFill>
                <a:schemeClr val="tx1"/>
              </a:solidFill>
            </a:rPr>
            <a:t>Build to change versus build to last</a:t>
          </a:r>
        </a:p>
      </dgm:t>
    </dgm:pt>
    <dgm:pt modelId="{48971A3B-62C7-47EB-8B56-9A28FD36B752}" type="parTrans" cxnId="{CDB39ED7-D163-42E5-A0B8-B96E41455CCD}">
      <dgm:prSet/>
      <dgm:spPr/>
      <dgm:t>
        <a:bodyPr/>
        <a:lstStyle/>
        <a:p>
          <a:endParaRPr lang="en-NZ"/>
        </a:p>
      </dgm:t>
    </dgm:pt>
    <dgm:pt modelId="{FDEE4502-8068-4632-A655-0D72DF24456C}" type="sibTrans" cxnId="{CDB39ED7-D163-42E5-A0B8-B96E41455CCD}">
      <dgm:prSet/>
      <dgm:spPr/>
      <dgm:t>
        <a:bodyPr/>
        <a:lstStyle/>
        <a:p>
          <a:endParaRPr lang="en-NZ"/>
        </a:p>
      </dgm:t>
    </dgm:pt>
    <dgm:pt modelId="{A432B3A4-B3D1-4624-BFB8-D5BC2AA7A18B}" type="pres">
      <dgm:prSet presAssocID="{2D85EA90-DE1F-403F-A3F6-26D0904E7A9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NZ"/>
        </a:p>
      </dgm:t>
    </dgm:pt>
    <dgm:pt modelId="{6A899EF1-BC6A-4622-9C5A-4C7F70A7EAA4}" type="pres">
      <dgm:prSet presAssocID="{6753D167-EF38-4A90-A490-45A29535E58B}" presName="horFlow" presStyleCnt="0"/>
      <dgm:spPr/>
    </dgm:pt>
    <dgm:pt modelId="{456A9F5E-9890-4029-B1F7-C83B9315DBF3}" type="pres">
      <dgm:prSet presAssocID="{6753D167-EF38-4A90-A490-45A29535E58B}" presName="bigChev" presStyleLbl="node1" presStyleIdx="0" presStyleCnt="3" custScaleX="151596" custScaleY="275271" custLinFactX="-23474" custLinFactY="10517" custLinFactNeighborX="-100000" custLinFactNeighborY="100000"/>
      <dgm:spPr/>
      <dgm:t>
        <a:bodyPr/>
        <a:lstStyle/>
        <a:p>
          <a:endParaRPr lang="en-NZ"/>
        </a:p>
      </dgm:t>
    </dgm:pt>
    <dgm:pt modelId="{963E0FE1-F8B6-44B0-825F-1811AD10AAA1}" type="pres">
      <dgm:prSet presAssocID="{6D8160C3-7705-4598-A282-5008A8A6D8D6}" presName="parTrans" presStyleCnt="0"/>
      <dgm:spPr/>
    </dgm:pt>
    <dgm:pt modelId="{06B5988D-EC1E-4754-B983-533007D5B0A0}" type="pres">
      <dgm:prSet presAssocID="{318FA71E-B874-408C-BA07-E7D798E17A95}" presName="node" presStyleLbl="alignAccFollowNode1" presStyleIdx="0" presStyleCnt="4" custScaleX="113495" custScaleY="112962" custLinFactX="-7656" custLinFactNeighborX="-100000" custLinFactNeighborY="284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7DEC8EB-7C01-48CD-9637-3AA844C72006}" type="pres">
      <dgm:prSet presAssocID="{918D1A1B-C87A-4795-AD14-633859574197}" presName="sibTrans" presStyleCnt="0"/>
      <dgm:spPr/>
    </dgm:pt>
    <dgm:pt modelId="{A2A4833D-35CB-4ECE-BE0B-E9AC343EF9FD}" type="pres">
      <dgm:prSet presAssocID="{68075449-9DCC-45B0-960E-6ADF9452C897}" presName="node" presStyleLbl="alignAccFollowNode1" presStyleIdx="1" presStyleCnt="4" custLinFactNeighborX="-57010" custLinFactNeighborY="11402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612C886-5188-4650-8EDB-F3B9B9FC08CE}" type="pres">
      <dgm:prSet presAssocID="{6753D167-EF38-4A90-A490-45A29535E58B}" presName="vSp" presStyleCnt="0"/>
      <dgm:spPr/>
    </dgm:pt>
    <dgm:pt modelId="{7E24057E-21C8-40E9-A80E-4AA97E21BB98}" type="pres">
      <dgm:prSet presAssocID="{05A6AD9B-B12A-4AEF-BFF6-46B0AC957197}" presName="horFlow" presStyleCnt="0"/>
      <dgm:spPr/>
    </dgm:pt>
    <dgm:pt modelId="{FEFA8267-CC36-4481-8414-8CFDF4E6121E}" type="pres">
      <dgm:prSet presAssocID="{05A6AD9B-B12A-4AEF-BFF6-46B0AC957197}" presName="bigChev" presStyleLbl="node1" presStyleIdx="1" presStyleCnt="3" custLinFactX="100000" custLinFactNeighborX="127040" custLinFactNeighborY="-81400"/>
      <dgm:spPr/>
      <dgm:t>
        <a:bodyPr/>
        <a:lstStyle/>
        <a:p>
          <a:endParaRPr lang="en-NZ"/>
        </a:p>
      </dgm:t>
    </dgm:pt>
    <dgm:pt modelId="{47B7DC0A-5836-4577-B2AF-EC97A98462D1}" type="pres">
      <dgm:prSet presAssocID="{058C9EA5-B7DF-4C24-A183-E1A53F368ABD}" presName="parTrans" presStyleCnt="0"/>
      <dgm:spPr/>
    </dgm:pt>
    <dgm:pt modelId="{8810727A-26D9-407D-95CF-F0BAEBC424A8}" type="pres">
      <dgm:prSet presAssocID="{18360B8A-9296-4163-9B4F-ADDA5816AB23}" presName="node" presStyleLbl="alignAccFollowNode1" presStyleIdx="2" presStyleCnt="4" custLinFactX="124976" custLinFactNeighborX="200000" custLinFactNeighborY="-9754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781E2653-3E9C-4DFA-A58D-BC6218D4C126}" type="pres">
      <dgm:prSet presAssocID="{05A6AD9B-B12A-4AEF-BFF6-46B0AC957197}" presName="vSp" presStyleCnt="0"/>
      <dgm:spPr/>
    </dgm:pt>
    <dgm:pt modelId="{4C24840E-7259-4EA0-98D2-DE9972E54EB5}" type="pres">
      <dgm:prSet presAssocID="{130A6D15-460E-47FD-B3B2-5BF0E12EE887}" presName="horFlow" presStyleCnt="0"/>
      <dgm:spPr/>
    </dgm:pt>
    <dgm:pt modelId="{494ED47D-B92F-46C6-A058-1A1F18E0A23C}" type="pres">
      <dgm:prSet presAssocID="{130A6D15-460E-47FD-B3B2-5BF0E12EE887}" presName="bigChev" presStyleLbl="node1" presStyleIdx="2" presStyleCnt="3" custLinFactX="99953" custLinFactNeighborX="100000" custLinFactNeighborY="-79971"/>
      <dgm:spPr/>
      <dgm:t>
        <a:bodyPr/>
        <a:lstStyle/>
        <a:p>
          <a:endParaRPr lang="en-NZ"/>
        </a:p>
      </dgm:t>
    </dgm:pt>
    <dgm:pt modelId="{54BCAD95-88F3-4B42-90B9-194A59ABDA16}" type="pres">
      <dgm:prSet presAssocID="{48971A3B-62C7-47EB-8B56-9A28FD36B752}" presName="parTrans" presStyleCnt="0"/>
      <dgm:spPr/>
    </dgm:pt>
    <dgm:pt modelId="{D9BBC186-E471-43D6-9053-225BB96E7FAD}" type="pres">
      <dgm:prSet presAssocID="{EB6FBE5F-AA8D-48E5-957B-CCA95817785C}" presName="node" presStyleLbl="alignAccFollowNode1" presStyleIdx="3" presStyleCnt="4" custLinFactX="127650" custLinFactNeighborX="200000" custLinFactNeighborY="-8536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BCF8C486-2CC7-4B2A-ABF8-880748184B67}" srcId="{6753D167-EF38-4A90-A490-45A29535E58B}" destId="{68075449-9DCC-45B0-960E-6ADF9452C897}" srcOrd="1" destOrd="0" parTransId="{754FD188-16C0-4A32-9FC5-BD464D023173}" sibTransId="{412D2F28-CC68-49FF-A7B4-F875ADB0A607}"/>
    <dgm:cxn modelId="{A7AC9A39-A81B-45E0-81F8-DAD5A50FB85B}" srcId="{2D85EA90-DE1F-403F-A3F6-26D0904E7A9D}" destId="{05A6AD9B-B12A-4AEF-BFF6-46B0AC957197}" srcOrd="1" destOrd="0" parTransId="{D525F0B5-536C-438C-88CD-84073006DDFA}" sibTransId="{969A6079-2C49-42ED-A800-C8EEBAD32C44}"/>
    <dgm:cxn modelId="{F0C0A9F7-8271-4185-88EF-8C42AE6FDD80}" srcId="{2D85EA90-DE1F-403F-A3F6-26D0904E7A9D}" destId="{6753D167-EF38-4A90-A490-45A29535E58B}" srcOrd="0" destOrd="0" parTransId="{C8C9468D-9625-4C8C-A5C6-07171853BAA5}" sibTransId="{6AF6AFAA-C31A-4C58-B904-7817C73044A4}"/>
    <dgm:cxn modelId="{93AFCF7A-1616-478B-805B-6A140A648CF1}" type="presOf" srcId="{18360B8A-9296-4163-9B4F-ADDA5816AB23}" destId="{8810727A-26D9-407D-95CF-F0BAEBC424A8}" srcOrd="0" destOrd="0" presId="urn:microsoft.com/office/officeart/2005/8/layout/lProcess3"/>
    <dgm:cxn modelId="{FAC97F51-E7DF-43EF-BCFD-68F5ABABB46D}" srcId="{2D85EA90-DE1F-403F-A3F6-26D0904E7A9D}" destId="{130A6D15-460E-47FD-B3B2-5BF0E12EE887}" srcOrd="2" destOrd="0" parTransId="{DCAF63F0-909B-4BB6-A473-C7425647D95F}" sibTransId="{FFAD6A25-4036-48BB-A12C-C7915E18E88C}"/>
    <dgm:cxn modelId="{CDB39ED7-D163-42E5-A0B8-B96E41455CCD}" srcId="{130A6D15-460E-47FD-B3B2-5BF0E12EE887}" destId="{EB6FBE5F-AA8D-48E5-957B-CCA95817785C}" srcOrd="0" destOrd="0" parTransId="{48971A3B-62C7-47EB-8B56-9A28FD36B752}" sibTransId="{FDEE4502-8068-4632-A655-0D72DF24456C}"/>
    <dgm:cxn modelId="{4BFB595C-9123-4E39-82BF-6AAEB27FE9AA}" type="presOf" srcId="{318FA71E-B874-408C-BA07-E7D798E17A95}" destId="{06B5988D-EC1E-4754-B983-533007D5B0A0}" srcOrd="0" destOrd="0" presId="urn:microsoft.com/office/officeart/2005/8/layout/lProcess3"/>
    <dgm:cxn modelId="{ECB5A9E6-5196-4B85-891F-4122C24BB5AB}" type="presOf" srcId="{68075449-9DCC-45B0-960E-6ADF9452C897}" destId="{A2A4833D-35CB-4ECE-BE0B-E9AC343EF9FD}" srcOrd="0" destOrd="0" presId="urn:microsoft.com/office/officeart/2005/8/layout/lProcess3"/>
    <dgm:cxn modelId="{9FAB5CC5-9ECD-45C1-979C-1E3592802AAB}" type="presOf" srcId="{2D85EA90-DE1F-403F-A3F6-26D0904E7A9D}" destId="{A432B3A4-B3D1-4624-BFB8-D5BC2AA7A18B}" srcOrd="0" destOrd="0" presId="urn:microsoft.com/office/officeart/2005/8/layout/lProcess3"/>
    <dgm:cxn modelId="{D9BE43EA-56CC-45DD-8361-58A1D3294462}" srcId="{6753D167-EF38-4A90-A490-45A29535E58B}" destId="{318FA71E-B874-408C-BA07-E7D798E17A95}" srcOrd="0" destOrd="0" parTransId="{6D8160C3-7705-4598-A282-5008A8A6D8D6}" sibTransId="{918D1A1B-C87A-4795-AD14-633859574197}"/>
    <dgm:cxn modelId="{1C009B2E-A1A2-4357-B471-D05ACED53225}" type="presOf" srcId="{05A6AD9B-B12A-4AEF-BFF6-46B0AC957197}" destId="{FEFA8267-CC36-4481-8414-8CFDF4E6121E}" srcOrd="0" destOrd="0" presId="urn:microsoft.com/office/officeart/2005/8/layout/lProcess3"/>
    <dgm:cxn modelId="{2C91C66F-8899-46EC-962A-3E884A9FC94B}" type="presOf" srcId="{130A6D15-460E-47FD-B3B2-5BF0E12EE887}" destId="{494ED47D-B92F-46C6-A058-1A1F18E0A23C}" srcOrd="0" destOrd="0" presId="urn:microsoft.com/office/officeart/2005/8/layout/lProcess3"/>
    <dgm:cxn modelId="{B53EE085-B724-41F4-82FE-5EE8EB42BAC5}" srcId="{05A6AD9B-B12A-4AEF-BFF6-46B0AC957197}" destId="{18360B8A-9296-4163-9B4F-ADDA5816AB23}" srcOrd="0" destOrd="0" parTransId="{058C9EA5-B7DF-4C24-A183-E1A53F368ABD}" sibTransId="{99C58CD5-C7EE-401A-BF4F-5A56322F8F5B}"/>
    <dgm:cxn modelId="{3BF7DEDE-70DF-4CA7-B24B-5A4B11CBF8C1}" type="presOf" srcId="{EB6FBE5F-AA8D-48E5-957B-CCA95817785C}" destId="{D9BBC186-E471-43D6-9053-225BB96E7FAD}" srcOrd="0" destOrd="0" presId="urn:microsoft.com/office/officeart/2005/8/layout/lProcess3"/>
    <dgm:cxn modelId="{FAAD7677-81D6-4F05-B320-0FDF9C0D828D}" type="presOf" srcId="{6753D167-EF38-4A90-A490-45A29535E58B}" destId="{456A9F5E-9890-4029-B1F7-C83B9315DBF3}" srcOrd="0" destOrd="0" presId="urn:microsoft.com/office/officeart/2005/8/layout/lProcess3"/>
    <dgm:cxn modelId="{DD0C5EC5-8A74-484C-B824-A82BB61BA460}" type="presParOf" srcId="{A432B3A4-B3D1-4624-BFB8-D5BC2AA7A18B}" destId="{6A899EF1-BC6A-4622-9C5A-4C7F70A7EAA4}" srcOrd="0" destOrd="0" presId="urn:microsoft.com/office/officeart/2005/8/layout/lProcess3"/>
    <dgm:cxn modelId="{480325DE-D1BD-412E-B0EB-EB6224DA655B}" type="presParOf" srcId="{6A899EF1-BC6A-4622-9C5A-4C7F70A7EAA4}" destId="{456A9F5E-9890-4029-B1F7-C83B9315DBF3}" srcOrd="0" destOrd="0" presId="urn:microsoft.com/office/officeart/2005/8/layout/lProcess3"/>
    <dgm:cxn modelId="{D46CF14F-3026-418D-A1C5-E08BCA2BC787}" type="presParOf" srcId="{6A899EF1-BC6A-4622-9C5A-4C7F70A7EAA4}" destId="{963E0FE1-F8B6-44B0-825F-1811AD10AAA1}" srcOrd="1" destOrd="0" presId="urn:microsoft.com/office/officeart/2005/8/layout/lProcess3"/>
    <dgm:cxn modelId="{AED6DC14-5C97-46D2-8E71-17A719F2F2AA}" type="presParOf" srcId="{6A899EF1-BC6A-4622-9C5A-4C7F70A7EAA4}" destId="{06B5988D-EC1E-4754-B983-533007D5B0A0}" srcOrd="2" destOrd="0" presId="urn:microsoft.com/office/officeart/2005/8/layout/lProcess3"/>
    <dgm:cxn modelId="{E3679271-D533-474B-B244-1259572F2F11}" type="presParOf" srcId="{6A899EF1-BC6A-4622-9C5A-4C7F70A7EAA4}" destId="{27DEC8EB-7C01-48CD-9637-3AA844C72006}" srcOrd="3" destOrd="0" presId="urn:microsoft.com/office/officeart/2005/8/layout/lProcess3"/>
    <dgm:cxn modelId="{6B325398-2541-4684-A0FA-59D47637C8E9}" type="presParOf" srcId="{6A899EF1-BC6A-4622-9C5A-4C7F70A7EAA4}" destId="{A2A4833D-35CB-4ECE-BE0B-E9AC343EF9FD}" srcOrd="4" destOrd="0" presId="urn:microsoft.com/office/officeart/2005/8/layout/lProcess3"/>
    <dgm:cxn modelId="{717D53A0-5C77-44ED-81C3-6B09776B2F46}" type="presParOf" srcId="{A432B3A4-B3D1-4624-BFB8-D5BC2AA7A18B}" destId="{8612C886-5188-4650-8EDB-F3B9B9FC08CE}" srcOrd="1" destOrd="0" presId="urn:microsoft.com/office/officeart/2005/8/layout/lProcess3"/>
    <dgm:cxn modelId="{BB273956-8EAB-44E8-8E01-B585D86A29A2}" type="presParOf" srcId="{A432B3A4-B3D1-4624-BFB8-D5BC2AA7A18B}" destId="{7E24057E-21C8-40E9-A80E-4AA97E21BB98}" srcOrd="2" destOrd="0" presId="urn:microsoft.com/office/officeart/2005/8/layout/lProcess3"/>
    <dgm:cxn modelId="{BB6807BD-EE15-450D-B228-C873548FA6A5}" type="presParOf" srcId="{7E24057E-21C8-40E9-A80E-4AA97E21BB98}" destId="{FEFA8267-CC36-4481-8414-8CFDF4E6121E}" srcOrd="0" destOrd="0" presId="urn:microsoft.com/office/officeart/2005/8/layout/lProcess3"/>
    <dgm:cxn modelId="{8B3237A3-7D09-4DE7-8171-5EA3F9A52C37}" type="presParOf" srcId="{7E24057E-21C8-40E9-A80E-4AA97E21BB98}" destId="{47B7DC0A-5836-4577-B2AF-EC97A98462D1}" srcOrd="1" destOrd="0" presId="urn:microsoft.com/office/officeart/2005/8/layout/lProcess3"/>
    <dgm:cxn modelId="{705504C1-1344-457D-8414-D64EC8D32A7E}" type="presParOf" srcId="{7E24057E-21C8-40E9-A80E-4AA97E21BB98}" destId="{8810727A-26D9-407D-95CF-F0BAEBC424A8}" srcOrd="2" destOrd="0" presId="urn:microsoft.com/office/officeart/2005/8/layout/lProcess3"/>
    <dgm:cxn modelId="{4F3628E0-CBBC-4469-8DC6-EC3352B90251}" type="presParOf" srcId="{A432B3A4-B3D1-4624-BFB8-D5BC2AA7A18B}" destId="{781E2653-3E9C-4DFA-A58D-BC6218D4C126}" srcOrd="3" destOrd="0" presId="urn:microsoft.com/office/officeart/2005/8/layout/lProcess3"/>
    <dgm:cxn modelId="{9FBB85A5-589E-43AB-B93F-EFE92F14BDBF}" type="presParOf" srcId="{A432B3A4-B3D1-4624-BFB8-D5BC2AA7A18B}" destId="{4C24840E-7259-4EA0-98D2-DE9972E54EB5}" srcOrd="4" destOrd="0" presId="urn:microsoft.com/office/officeart/2005/8/layout/lProcess3"/>
    <dgm:cxn modelId="{C9B8DF81-D335-4C10-B789-020DCC2E90E1}" type="presParOf" srcId="{4C24840E-7259-4EA0-98D2-DE9972E54EB5}" destId="{494ED47D-B92F-46C6-A058-1A1F18E0A23C}" srcOrd="0" destOrd="0" presId="urn:microsoft.com/office/officeart/2005/8/layout/lProcess3"/>
    <dgm:cxn modelId="{5044CB89-9F64-4396-AF53-AF98FF50F1BC}" type="presParOf" srcId="{4C24840E-7259-4EA0-98D2-DE9972E54EB5}" destId="{54BCAD95-88F3-4B42-90B9-194A59ABDA16}" srcOrd="1" destOrd="0" presId="urn:microsoft.com/office/officeart/2005/8/layout/lProcess3"/>
    <dgm:cxn modelId="{69173FBB-E9CB-4D00-BE59-60CCA2483F90}" type="presParOf" srcId="{4C24840E-7259-4EA0-98D2-DE9972E54EB5}" destId="{D9BBC186-E471-43D6-9053-225BB96E7FA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21547" y="9494838"/>
            <a:ext cx="1400374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14" tIns="46857" rIns="93714" bIns="46857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solidFill>
                  <a:schemeClr val="accent1"/>
                </a:solidFill>
              </a:defRPr>
            </a:lvl1pPr>
          </a:lstStyle>
          <a:p>
            <a:fld id="{9DFA901B-9059-4875-AD11-BC43B3328AE2}" type="datetime2">
              <a:rPr lang="en-NZ"/>
              <a:pPr/>
              <a:t>Wednesday, 14 September 2011</a:t>
            </a:fld>
            <a:endParaRPr lang="en-NZ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5696" y="9494838"/>
            <a:ext cx="5337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714" tIns="46857" rIns="93714" bIns="46857"/>
          <a:lstStyle/>
          <a:p>
            <a:pPr algn="r" defTabSz="931863" eaLnBrk="0" hangingPunct="0"/>
            <a:fld id="{AB92F55D-4A52-409E-B7AB-9B46139BAE66}" type="slidenum">
              <a:rPr lang="en-NZ" sz="1200">
                <a:solidFill>
                  <a:schemeClr val="accent1"/>
                </a:solidFill>
              </a:rPr>
              <a:pPr algn="r" defTabSz="931863" eaLnBrk="0" hangingPunct="0"/>
              <a:t>‹#›</a:t>
            </a:fld>
            <a:endParaRPr lang="en-NZ" sz="1200">
              <a:solidFill>
                <a:schemeClr val="accent1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025162" y="9534525"/>
            <a:ext cx="5519861" cy="0"/>
          </a:xfrm>
          <a:prstGeom prst="line">
            <a:avLst/>
          </a:prstGeom>
          <a:noFill/>
          <a:ln w="12700">
            <a:solidFill>
              <a:srgbClr val="CCFF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101" name="Picture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3366" y="9155113"/>
            <a:ext cx="63268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1025162" y="307975"/>
            <a:ext cx="5519861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19977" y="71438"/>
            <a:ext cx="5491602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14" tIns="46857" rIns="93714" bIns="46857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600">
                <a:solidFill>
                  <a:schemeClr val="accent1"/>
                </a:solidFill>
                <a:latin typeface="Arial Black" pitchFamily="28" charset="0"/>
              </a:defRPr>
            </a:lvl1pPr>
          </a:lstStyle>
          <a:p>
            <a:r>
              <a:rPr lang="en-NZ"/>
              <a:t>NRMA Presentation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159" y="9372600"/>
            <a:ext cx="292320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9" tIns="0" rIns="19389" bIns="0" numCol="1" anchor="b" anchorCtr="0" compatLnSpc="1">
            <a:prstTxWarp prst="textNoShape">
              <a:avLst/>
            </a:prstTxWarp>
          </a:bodyPr>
          <a:lstStyle>
            <a:lvl1pPr algn="r" defTabSz="908050" eaLnBrk="0" hangingPunct="0">
              <a:defRPr sz="1000" i="1">
                <a:solidFill>
                  <a:srgbClr val="000000"/>
                </a:solidFill>
              </a:defRPr>
            </a:lvl1pPr>
          </a:lstStyle>
          <a:p>
            <a:fld id="{8C5B5C9D-0898-4F60-B0ED-12ED97981747}" type="slidenum">
              <a:rPr lang="en-NZ"/>
              <a:pPr/>
              <a:t>‹#›</a:t>
            </a:fld>
            <a:endParaRPr lang="en-NZ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7270" y="9372600"/>
            <a:ext cx="292320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9" tIns="0" rIns="19389" bIns="0" numCol="1" anchor="b" anchorCtr="0" compatLnSpc="1">
            <a:prstTxWarp prst="textNoShape">
              <a:avLst/>
            </a:prstTxWarp>
          </a:bodyPr>
          <a:lstStyle>
            <a:lvl1pPr defTabSz="908050" eaLnBrk="0" hangingPunct="0">
              <a:defRPr sz="1000" i="1">
                <a:solidFill>
                  <a:srgbClr val="000000"/>
                </a:solidFill>
              </a:defRPr>
            </a:lvl1pPr>
          </a:lstStyle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5508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9225" y="895350"/>
            <a:ext cx="3968750" cy="27479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46335" y="4216401"/>
            <a:ext cx="595002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14" tIns="46857" rIns="93714" bIns="46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78626" y="9501188"/>
            <a:ext cx="53063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714" tIns="46857" rIns="93714" bIns="46857"/>
          <a:lstStyle/>
          <a:p>
            <a:pPr algn="r" defTabSz="931863" eaLnBrk="0" hangingPunct="0"/>
            <a:fld id="{EE965F18-2BB6-41D9-AFB8-4F68684538B5}" type="slidenum">
              <a:rPr lang="en-NZ" sz="1200">
                <a:solidFill>
                  <a:schemeClr val="accent1"/>
                </a:solidFill>
              </a:rPr>
              <a:pPr algn="r" defTabSz="931863" eaLnBrk="0" hangingPunct="0"/>
              <a:t>‹#›</a:t>
            </a:fld>
            <a:endParaRPr lang="en-NZ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17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accent1"/>
        </a:solidFill>
        <a:latin typeface="Arial" charset="0"/>
        <a:ea typeface="+mn-ea"/>
        <a:cs typeface="+mn-cs"/>
      </a:defRPr>
    </a:lvl1pPr>
    <a:lvl2pPr marL="458788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accent1"/>
        </a:solidFill>
        <a:latin typeface="Arial" charset="0"/>
        <a:ea typeface="+mn-ea"/>
        <a:cs typeface="+mn-cs"/>
      </a:defRPr>
    </a:lvl2pPr>
    <a:lvl3pPr marL="912813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accent1"/>
        </a:solidFill>
        <a:latin typeface="Arial" charset="0"/>
        <a:ea typeface="+mn-ea"/>
        <a:cs typeface="+mn-cs"/>
      </a:defRPr>
    </a:lvl3pPr>
    <a:lvl4pPr marL="13716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accent1"/>
        </a:solidFill>
        <a:latin typeface="Arial" charset="0"/>
        <a:ea typeface="+mn-ea"/>
        <a:cs typeface="+mn-cs"/>
      </a:defRPr>
    </a:lvl4pPr>
    <a:lvl5pPr marL="18288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accent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Continuous</a:t>
            </a:r>
            <a:r>
              <a:rPr lang="en-US" baseline="0" dirty="0" smtClean="0"/>
              <a:t> improvement is part of the strategy – the Executive have endorsed LSS and BPM</a:t>
            </a:r>
          </a:p>
          <a:p>
            <a:r>
              <a:rPr lang="en-US" baseline="0" dirty="0" smtClean="0"/>
              <a:t>But IAG has over 2000 employees, operates brands of which some have been around for a long time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road ahead is not simple.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80% of business processes</a:t>
            </a:r>
            <a:r>
              <a:rPr lang="en-NZ" baseline="0" dirty="0" smtClean="0"/>
              <a:t> are not structured and not visible.</a:t>
            </a:r>
          </a:p>
          <a:p>
            <a:r>
              <a:rPr lang="en-NZ" baseline="0" dirty="0" smtClean="0"/>
              <a:t>In people’s heads, tacit knowledge, work around, poor hand offs, etc</a:t>
            </a:r>
          </a:p>
          <a:p>
            <a:r>
              <a:rPr lang="en-NZ" baseline="0" dirty="0" smtClean="0"/>
              <a:t>Presents big opportunity for improvement!</a:t>
            </a:r>
            <a:endParaRPr lang="en-N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No one owns the end to end process – roles</a:t>
            </a:r>
            <a:r>
              <a:rPr lang="en-NZ" baseline="0" dirty="0" smtClean="0"/>
              <a:t> refer to managing teams/people not processes</a:t>
            </a:r>
            <a:endParaRPr lang="en-NZ" dirty="0" smtClean="0"/>
          </a:p>
          <a:p>
            <a:r>
              <a:rPr lang="en-NZ" dirty="0" smtClean="0"/>
              <a:t>No idea how </a:t>
            </a:r>
            <a:r>
              <a:rPr lang="en-NZ" baseline="0" dirty="0" smtClean="0"/>
              <a:t> the process is performing –no clear view of the metrics or outcomes</a:t>
            </a:r>
          </a:p>
          <a:p>
            <a:r>
              <a:rPr lang="en-NZ" baseline="0" dirty="0" smtClean="0"/>
              <a:t>Can not make informed decision on changes needed to make improvements.</a:t>
            </a:r>
            <a:endParaRPr lang="en-NZ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Business environment</a:t>
            </a:r>
            <a:r>
              <a:rPr lang="en-NZ" baseline="0" dirty="0" smtClean="0"/>
              <a:t> is changing all the time e.g. Christchurch earthquake, competitors</a:t>
            </a:r>
          </a:p>
          <a:p>
            <a:r>
              <a:rPr lang="en-NZ" baseline="0" dirty="0" smtClean="0"/>
              <a:t>Need to be able to adapt quickly – change the way we operated to fit the business landscape</a:t>
            </a:r>
          </a:p>
          <a:p>
            <a:endParaRPr lang="en-NZ" baseline="0" dirty="0" smtClean="0"/>
          </a:p>
          <a:p>
            <a:r>
              <a:rPr lang="en-NZ" baseline="0" dirty="0" smtClean="0"/>
              <a:t>Don’t get constrained up by IT development lifecycle.</a:t>
            </a:r>
            <a:endParaRPr lang="en-NZ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LSS has provide</a:t>
            </a:r>
            <a:r>
              <a:rPr lang="en-NZ" baseline="0" dirty="0" smtClean="0"/>
              <a:t>d a good foundation for making us aware of our processes.</a:t>
            </a:r>
          </a:p>
          <a:p>
            <a:r>
              <a:rPr lang="en-NZ" baseline="0" dirty="0" smtClean="0"/>
              <a:t>Currently in the process of standardising and making them visible.</a:t>
            </a:r>
          </a:p>
          <a:p>
            <a:r>
              <a:rPr lang="en-NZ" baseline="0" dirty="0" smtClean="0"/>
              <a:t>Still have a long </a:t>
            </a:r>
            <a:r>
              <a:rPr lang="en-NZ" baseline="0" smtClean="0"/>
              <a:t>way to go.</a:t>
            </a:r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road ahead is one stretch</a:t>
            </a:r>
            <a:r>
              <a:rPr lang="en-US" baseline="0" dirty="0" smtClean="0"/>
              <a:t> at a time. </a:t>
            </a:r>
            <a:r>
              <a:rPr lang="en-US" dirty="0" smtClean="0"/>
              <a:t>Not aiming</a:t>
            </a:r>
            <a:r>
              <a:rPr lang="en-US" baseline="0" dirty="0" smtClean="0"/>
              <a:t> for</a:t>
            </a:r>
            <a:r>
              <a:rPr lang="en-US" dirty="0" smtClean="0"/>
              <a:t> big bang</a:t>
            </a:r>
            <a:r>
              <a:rPr lang="en-US" baseline="0" dirty="0" smtClean="0"/>
              <a:t>, although what we are doing is transformational.  Targeting projects – delivery is in 2-3 month and small but significant improvement initiatives.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4% of</a:t>
            </a:r>
            <a:r>
              <a:rPr lang="en-US" baseline="0" dirty="0" smtClean="0"/>
              <a:t> IAG staff have had some form of LSS training – Sponsorship, Green Belt and Yellow Belt.</a:t>
            </a:r>
          </a:p>
          <a:p>
            <a:r>
              <a:rPr lang="en-US" baseline="0" dirty="0" smtClean="0"/>
              <a:t>Aim for high coverage but won’t get everyone trained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Going</a:t>
            </a:r>
            <a:r>
              <a:rPr lang="en-NZ" baseline="0" dirty="0" smtClean="0"/>
              <a:t> for a broad reach approach by getting more yellow belts trained up – culture change for the organisation</a:t>
            </a:r>
          </a:p>
          <a:p>
            <a:endParaRPr lang="en-N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our Green Belts to co-facilitate the effort</a:t>
            </a:r>
            <a:r>
              <a:rPr lang="en-US" baseline="0" dirty="0" smtClean="0"/>
              <a:t> to help build capability in LSS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Opportunities don’t just present</a:t>
            </a:r>
            <a:r>
              <a:rPr lang="en-US" baseline="0" dirty="0" smtClean="0"/>
              <a:t> themselves.</a:t>
            </a:r>
          </a:p>
          <a:p>
            <a:r>
              <a:rPr lang="en-US" baseline="0" dirty="0" smtClean="0"/>
              <a:t>Everyone who goes through the training is expected to identify an issue that could result in an improvement initiative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Manage our</a:t>
            </a:r>
            <a:r>
              <a:rPr lang="en-NZ" baseline="0" dirty="0" smtClean="0"/>
              <a:t> business processes at an enterprise level</a:t>
            </a:r>
            <a:endParaRPr lang="en-N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pPr marL="0" marR="0" indent="0" algn="l" defTabSz="9112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NZ" dirty="0" smtClean="0"/>
              <a:t>Lots of business units and </a:t>
            </a:r>
            <a:r>
              <a:rPr lang="en-NZ" baseline="0" dirty="0" smtClean="0"/>
              <a:t>cross functional </a:t>
            </a:r>
            <a:r>
              <a:rPr lang="en-NZ" dirty="0" smtClean="0"/>
              <a:t>processes</a:t>
            </a:r>
            <a:r>
              <a:rPr lang="en-NZ" baseline="0" dirty="0" smtClean="0"/>
              <a:t> involved with getting an insurance product to the customer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Business processes</a:t>
            </a:r>
            <a:r>
              <a:rPr lang="en-NZ" baseline="0" dirty="0" smtClean="0"/>
              <a:t> are the activities an organisation use to achieve it’s objectives</a:t>
            </a:r>
          </a:p>
          <a:p>
            <a:r>
              <a:rPr lang="en-NZ" baseline="0" dirty="0" smtClean="0"/>
              <a:t>Have different meaning to different areas of the business – IT, compliance, operations, training, etc</a:t>
            </a:r>
          </a:p>
          <a:p>
            <a:r>
              <a:rPr lang="en-NZ" baseline="0" dirty="0" smtClean="0"/>
              <a:t>Not manage well at a cross business units</a:t>
            </a:r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5978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7350" y="-350838"/>
            <a:ext cx="10682288" cy="7561263"/>
          </a:xfrm>
          <a:prstGeom prst="rect">
            <a:avLst/>
          </a:prstGeom>
          <a:noFill/>
        </p:spPr>
      </p:pic>
      <p:sp>
        <p:nvSpPr>
          <p:cNvPr id="123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92188" y="2286000"/>
            <a:ext cx="7331075" cy="1176338"/>
          </a:xfrm>
        </p:spPr>
        <p:txBody>
          <a:bodyPr/>
          <a:lstStyle>
            <a:lvl1pPr>
              <a:lnSpc>
                <a:spcPts val="4163"/>
              </a:lnSpc>
              <a:defRPr sz="4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3933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906000" cy="7007225"/>
          </a:xfrm>
          <a:prstGeom prst="rect">
            <a:avLst/>
          </a:prstGeom>
          <a:noFill/>
        </p:spPr>
      </p:pic>
      <p:sp>
        <p:nvSpPr>
          <p:cNvPr id="1233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8288" y="254000"/>
            <a:ext cx="6507162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1463" y="1365250"/>
            <a:ext cx="75565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3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5829300"/>
            <a:ext cx="99060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>
            <a:lvl1pPr algn="ctr" defTabSz="957263" eaLnBrk="0" hangingPunct="0">
              <a:defRPr sz="15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1233929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96250" y="195263"/>
            <a:ext cx="1598613" cy="6223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</p:sldLayoutIdLst>
  <p:txStyles>
    <p:titleStyle>
      <a:lvl1pPr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+mj-lt"/>
          <a:ea typeface="+mj-ea"/>
          <a:cs typeface="+mj-cs"/>
        </a:defRPr>
      </a:lvl1pPr>
      <a:lvl2pPr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2pPr>
      <a:lvl3pPr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3pPr>
      <a:lvl4pPr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4pPr>
      <a:lvl5pPr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5pPr>
      <a:lvl6pPr marL="4572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6pPr>
      <a:lvl7pPr marL="9144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7pPr>
      <a:lvl8pPr marL="13716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8pPr>
      <a:lvl9pPr marL="18288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800" b="1">
          <a:solidFill>
            <a:srgbClr val="0000C7"/>
          </a:solidFill>
          <a:latin typeface="Arial" charset="0"/>
        </a:defRPr>
      </a:lvl9pPr>
    </p:titleStyle>
    <p:bodyStyle>
      <a:lvl1pPr marL="358775" indent="-358775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buFont typeface="Times" pitchFamily="28" charset="0"/>
        <a:buChar char="•"/>
        <a:defRPr>
          <a:solidFill>
            <a:schemeClr val="tx1"/>
          </a:solidFill>
          <a:latin typeface="+mn-lt"/>
        </a:defRPr>
      </a:lvl2pPr>
      <a:lvl3pPr marL="1196975" indent="-239713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76400" indent="-239713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154238" indent="-238125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611438" indent="-238125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3068638" indent="-238125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525838" indent="-238125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983038" indent="-238125" algn="l" defTabSz="957263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252663"/>
            <a:ext cx="7331075" cy="1176337"/>
          </a:xfrm>
        </p:spPr>
        <p:txBody>
          <a:bodyPr/>
          <a:lstStyle/>
          <a:p>
            <a:r>
              <a:rPr lang="en-NZ" dirty="0"/>
              <a:t>IAG </a:t>
            </a:r>
            <a:r>
              <a:rPr lang="en-NZ" dirty="0" smtClean="0"/>
              <a:t>- The Road Ahead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7" y="254000"/>
            <a:ext cx="7604473" cy="542925"/>
          </a:xfrm>
        </p:spPr>
        <p:txBody>
          <a:bodyPr/>
          <a:lstStyle/>
          <a:p>
            <a:r>
              <a:rPr lang="en-NZ" dirty="0" smtClean="0"/>
              <a:t>Business Process</a:t>
            </a:r>
            <a:endParaRPr lang="en-NZ" dirty="0"/>
          </a:p>
        </p:txBody>
      </p:sp>
      <p:pic>
        <p:nvPicPr>
          <p:cNvPr id="4" name="Content Placeholder 3" descr="Business Process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60737" y="807689"/>
            <a:ext cx="2309034" cy="2872213"/>
          </a:xfrm>
        </p:spPr>
      </p:pic>
      <p:pic>
        <p:nvPicPr>
          <p:cNvPr id="5" name="Picture 4" descr="Business Process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19180" y="971551"/>
            <a:ext cx="2484686" cy="2563386"/>
          </a:xfrm>
          <a:prstGeom prst="rect">
            <a:avLst/>
          </a:prstGeom>
        </p:spPr>
      </p:pic>
      <p:pic>
        <p:nvPicPr>
          <p:cNvPr id="6" name="Picture 5" descr="Business Process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33585" y="903248"/>
            <a:ext cx="3880626" cy="2910469"/>
          </a:xfrm>
          <a:prstGeom prst="rect">
            <a:avLst/>
          </a:prstGeom>
        </p:spPr>
      </p:pic>
      <p:pic>
        <p:nvPicPr>
          <p:cNvPr id="7" name="Picture 6" descr="Business Process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99325" y="4077164"/>
            <a:ext cx="2667000" cy="1714500"/>
          </a:xfrm>
          <a:prstGeom prst="rect">
            <a:avLst/>
          </a:prstGeom>
        </p:spPr>
      </p:pic>
      <p:pic>
        <p:nvPicPr>
          <p:cNvPr id="8" name="Picture 7" descr="Business Process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853103" y="3929062"/>
            <a:ext cx="3833697" cy="20537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Manage our processes - BPM</a:t>
            </a:r>
            <a:endParaRPr lang="en-NZ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</p:nvPr>
        </p:nvGraphicFramePr>
        <p:xfrm>
          <a:off x="178420" y="1393902"/>
          <a:ext cx="9511270" cy="4711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9862" y="1779878"/>
            <a:ext cx="1261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Definition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08761" y="1815602"/>
            <a:ext cx="1261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Principle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4687" y="1822227"/>
            <a:ext cx="1492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Implications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Visibility</a:t>
            </a:r>
            <a:endParaRPr lang="en-NZ" dirty="0"/>
          </a:p>
        </p:txBody>
      </p:sp>
      <p:pic>
        <p:nvPicPr>
          <p:cNvPr id="4" name="Content Placeholder 3" descr="Tip-of-the-Iceberg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72495" y="1387551"/>
            <a:ext cx="5503333" cy="4127500"/>
          </a:xfrm>
        </p:spPr>
      </p:pic>
      <p:sp>
        <p:nvSpPr>
          <p:cNvPr id="5" name="TextBox 4"/>
          <p:cNvSpPr txBox="1"/>
          <p:nvPr/>
        </p:nvSpPr>
        <p:spPr>
          <a:xfrm>
            <a:off x="6478859" y="1761894"/>
            <a:ext cx="28841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Structured Processes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6473513" y="3586977"/>
            <a:ext cx="3198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Unstructured Processes</a:t>
            </a:r>
          </a:p>
          <a:p>
            <a:r>
              <a:rPr lang="en-NZ" dirty="0" smtClean="0"/>
              <a:t>(opportunity)</a:t>
            </a:r>
            <a:endParaRPr lang="en-NZ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6110868" y="2520176"/>
            <a:ext cx="267629" cy="2587083"/>
          </a:xfrm>
          <a:prstGeom prst="righ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200" b="0" i="0" u="none" strike="noStrike" cap="none" normalizeH="0" baseline="0" smtClean="0">
              <a:ln>
                <a:noFill/>
              </a:ln>
              <a:solidFill>
                <a:srgbClr val="0000C7"/>
              </a:solidFill>
              <a:effectLst/>
              <a:latin typeface="Arial" charset="0"/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6211230" y="1728439"/>
            <a:ext cx="45719" cy="512956"/>
          </a:xfrm>
          <a:prstGeom prst="righ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200" b="0" i="0" u="none" strike="noStrike" cap="none" normalizeH="0" baseline="0" smtClean="0">
              <a:ln>
                <a:noFill/>
              </a:ln>
              <a:solidFill>
                <a:srgbClr val="0000C7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8" y="254000"/>
            <a:ext cx="7136122" cy="542925"/>
          </a:xfrm>
        </p:spPr>
        <p:txBody>
          <a:bodyPr/>
          <a:lstStyle/>
          <a:p>
            <a:r>
              <a:rPr lang="en-NZ" dirty="0" smtClean="0"/>
              <a:t>Accountability</a:t>
            </a:r>
            <a:endParaRPr lang="en-NZ" dirty="0"/>
          </a:p>
        </p:txBody>
      </p:sp>
      <p:pic>
        <p:nvPicPr>
          <p:cNvPr id="4" name="Content Placeholder 3" descr="accountability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31026" y="1690921"/>
            <a:ext cx="5331503" cy="3550154"/>
          </a:xfrm>
        </p:spPr>
      </p:pic>
      <p:sp>
        <p:nvSpPr>
          <p:cNvPr id="5" name="TextBox 4"/>
          <p:cNvSpPr txBox="1"/>
          <p:nvPr/>
        </p:nvSpPr>
        <p:spPr>
          <a:xfrm>
            <a:off x="6166624" y="1839951"/>
            <a:ext cx="33453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Processes owned by the business</a:t>
            </a:r>
          </a:p>
          <a:p>
            <a:endParaRPr lang="en-NZ" dirty="0" smtClean="0"/>
          </a:p>
          <a:p>
            <a:r>
              <a:rPr lang="en-NZ" dirty="0" smtClean="0"/>
              <a:t>Defined in roles</a:t>
            </a:r>
          </a:p>
          <a:p>
            <a:endParaRPr lang="en-NZ" dirty="0" smtClean="0"/>
          </a:p>
          <a:p>
            <a:r>
              <a:rPr lang="en-NZ" dirty="0" smtClean="0"/>
              <a:t>Metrics and Outcomes</a:t>
            </a:r>
            <a:endParaRPr lang="en-N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Agility</a:t>
            </a:r>
            <a:endParaRPr lang="en-NZ" dirty="0"/>
          </a:p>
        </p:txBody>
      </p:sp>
      <p:pic>
        <p:nvPicPr>
          <p:cNvPr id="4" name="Content Placeholder 3" descr="adaptability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77244" y="1382640"/>
            <a:ext cx="5944134" cy="3958794"/>
          </a:xfrm>
        </p:spPr>
      </p:pic>
      <p:sp>
        <p:nvSpPr>
          <p:cNvPr id="5" name="TextBox 4"/>
          <p:cNvSpPr txBox="1"/>
          <p:nvPr/>
        </p:nvSpPr>
        <p:spPr>
          <a:xfrm>
            <a:off x="6512312" y="1416204"/>
            <a:ext cx="31000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Change can be implemented at the pace of the business.</a:t>
            </a:r>
          </a:p>
          <a:p>
            <a:endParaRPr lang="en-NZ" dirty="0" smtClean="0"/>
          </a:p>
          <a:p>
            <a:pPr marL="268288" indent="-268288">
              <a:buFont typeface="Arial" pitchFamily="34" charset="0"/>
              <a:buChar char="•"/>
            </a:pPr>
            <a:r>
              <a:rPr lang="en-NZ" dirty="0" smtClean="0"/>
              <a:t>Continuous Improvement</a:t>
            </a:r>
          </a:p>
          <a:p>
            <a:pPr marL="268288" indent="-268288"/>
            <a:endParaRPr lang="en-NZ" dirty="0" smtClean="0"/>
          </a:p>
          <a:p>
            <a:pPr marL="268288" indent="-268288">
              <a:buFont typeface="Arial" pitchFamily="34" charset="0"/>
              <a:buChar char="•"/>
            </a:pPr>
            <a:r>
              <a:rPr lang="en-NZ" dirty="0" smtClean="0"/>
              <a:t>Innovation</a:t>
            </a:r>
            <a:endParaRPr lang="en-N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Where are we?</a:t>
            </a:r>
            <a:endParaRPr lang="en-N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643" y="894189"/>
            <a:ext cx="8571727" cy="536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RoadAhead_ful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35257" y="651571"/>
            <a:ext cx="7415562" cy="53043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w_road_ahead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5394" y="735980"/>
            <a:ext cx="7569240" cy="5444597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79439" y="164791"/>
            <a:ext cx="6507162" cy="542925"/>
          </a:xfrm>
        </p:spPr>
        <p:txBody>
          <a:bodyPr/>
          <a:lstStyle/>
          <a:p>
            <a:r>
              <a:rPr lang="en-NZ" dirty="0" smtClean="0"/>
              <a:t>One stretch at a time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Training...so far</a:t>
            </a:r>
            <a:endParaRPr lang="en-NZ" dirty="0"/>
          </a:p>
        </p:txBody>
      </p:sp>
      <p:pic>
        <p:nvPicPr>
          <p:cNvPr id="4" name="Content Placeholder 3" descr="IAG LSS Training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68350" y="733919"/>
            <a:ext cx="7414368" cy="55219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5475" y="257175"/>
            <a:ext cx="6507163" cy="5429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NZ" sz="3600" b="0" dirty="0" smtClean="0"/>
              <a:t>Training going forward.....</a:t>
            </a:r>
            <a:endParaRPr lang="en-NZ" sz="3200" dirty="0"/>
          </a:p>
        </p:txBody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6425" y="1249363"/>
            <a:ext cx="7901955" cy="412750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4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539" y="1267173"/>
            <a:ext cx="1837860" cy="1272889"/>
          </a:xfrm>
          <a:prstGeom prst="rect">
            <a:avLst/>
          </a:prstGeom>
        </p:spPr>
      </p:pic>
      <p:pic>
        <p:nvPicPr>
          <p:cNvPr id="6" name="Picture 5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82099" y="1285758"/>
            <a:ext cx="1837860" cy="1272889"/>
          </a:xfrm>
          <a:prstGeom prst="rect">
            <a:avLst/>
          </a:prstGeom>
        </p:spPr>
      </p:pic>
      <p:pic>
        <p:nvPicPr>
          <p:cNvPr id="7" name="Picture 6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55506" y="1308061"/>
            <a:ext cx="1837860" cy="1272889"/>
          </a:xfrm>
          <a:prstGeom prst="rect">
            <a:avLst/>
          </a:prstGeom>
        </p:spPr>
      </p:pic>
      <p:pic>
        <p:nvPicPr>
          <p:cNvPr id="10" name="Picture 9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59008" y="1304344"/>
            <a:ext cx="1837860" cy="1272889"/>
          </a:xfrm>
          <a:prstGeom prst="rect">
            <a:avLst/>
          </a:prstGeom>
        </p:spPr>
      </p:pic>
      <p:pic>
        <p:nvPicPr>
          <p:cNvPr id="11" name="Picture 10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3729" y="2635056"/>
            <a:ext cx="1837860" cy="1272889"/>
          </a:xfrm>
          <a:prstGeom prst="rect">
            <a:avLst/>
          </a:prstGeom>
        </p:spPr>
      </p:pic>
      <p:pic>
        <p:nvPicPr>
          <p:cNvPr id="12" name="Picture 11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45289" y="2653641"/>
            <a:ext cx="1837860" cy="1272889"/>
          </a:xfrm>
          <a:prstGeom prst="rect">
            <a:avLst/>
          </a:prstGeom>
        </p:spPr>
      </p:pic>
      <p:pic>
        <p:nvPicPr>
          <p:cNvPr id="13" name="Picture 12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18696" y="2675944"/>
            <a:ext cx="1837860" cy="1272889"/>
          </a:xfrm>
          <a:prstGeom prst="rect">
            <a:avLst/>
          </a:prstGeom>
        </p:spPr>
      </p:pic>
      <p:pic>
        <p:nvPicPr>
          <p:cNvPr id="14" name="Picture 13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22198" y="2672227"/>
            <a:ext cx="1837860" cy="1272889"/>
          </a:xfrm>
          <a:prstGeom prst="rect">
            <a:avLst/>
          </a:prstGeom>
        </p:spPr>
      </p:pic>
      <p:pic>
        <p:nvPicPr>
          <p:cNvPr id="15" name="Picture 14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9486" y="4140470"/>
            <a:ext cx="1837860" cy="1272889"/>
          </a:xfrm>
          <a:prstGeom prst="rect">
            <a:avLst/>
          </a:prstGeom>
        </p:spPr>
      </p:pic>
      <p:pic>
        <p:nvPicPr>
          <p:cNvPr id="16" name="Picture 15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01046" y="4159055"/>
            <a:ext cx="1837860" cy="1272889"/>
          </a:xfrm>
          <a:prstGeom prst="rect">
            <a:avLst/>
          </a:prstGeom>
        </p:spPr>
      </p:pic>
      <p:pic>
        <p:nvPicPr>
          <p:cNvPr id="17" name="Picture 16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4453" y="4181358"/>
            <a:ext cx="1837860" cy="1272889"/>
          </a:xfrm>
          <a:prstGeom prst="rect">
            <a:avLst/>
          </a:prstGeom>
        </p:spPr>
      </p:pic>
      <p:pic>
        <p:nvPicPr>
          <p:cNvPr id="18" name="Picture 17" descr="yellowbe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77955" y="4177641"/>
            <a:ext cx="1837860" cy="12728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Leverage off what we have</a:t>
            </a:r>
            <a:endParaRPr lang="en-NZ" dirty="0"/>
          </a:p>
        </p:txBody>
      </p:sp>
      <p:pic>
        <p:nvPicPr>
          <p:cNvPr id="6" name="Content Placeholder 5" descr="leverage.bmp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61002" y="950529"/>
            <a:ext cx="4422510" cy="3573388"/>
          </a:xfrm>
        </p:spPr>
      </p:pic>
      <p:pic>
        <p:nvPicPr>
          <p:cNvPr id="8" name="Picture 7" descr="-green-belt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47276" y="3534937"/>
            <a:ext cx="2857500" cy="2861681"/>
          </a:xfrm>
          <a:prstGeom prst="rect">
            <a:avLst/>
          </a:prstGeom>
        </p:spPr>
      </p:pic>
      <p:pic>
        <p:nvPicPr>
          <p:cNvPr id="9" name="Picture 8" descr="yellowbelt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05777" y="1906412"/>
            <a:ext cx="1360448" cy="942237"/>
          </a:xfrm>
          <a:prstGeom prst="rect">
            <a:avLst/>
          </a:prstGeom>
        </p:spPr>
      </p:pic>
      <p:sp>
        <p:nvSpPr>
          <p:cNvPr id="10" name="Curved Down Arrow 9"/>
          <p:cNvSpPr/>
          <p:nvPr/>
        </p:nvSpPr>
        <p:spPr bwMode="auto">
          <a:xfrm rot="3733807">
            <a:off x="3324790" y="2184268"/>
            <a:ext cx="2641845" cy="7527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200" b="0" i="0" u="none" strike="noStrike" cap="none" normalizeH="0" baseline="0" smtClean="0">
              <a:ln>
                <a:noFill/>
              </a:ln>
              <a:solidFill>
                <a:srgbClr val="0000C7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4516244"/>
            <a:ext cx="22079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30 green belts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8" y="254000"/>
            <a:ext cx="7225332" cy="542925"/>
          </a:xfrm>
        </p:spPr>
        <p:txBody>
          <a:bodyPr/>
          <a:lstStyle/>
          <a:p>
            <a:r>
              <a:rPr lang="en-NZ" dirty="0" smtClean="0"/>
              <a:t>Looking for opportunities...</a:t>
            </a:r>
            <a:endParaRPr lang="en-NZ" dirty="0"/>
          </a:p>
        </p:txBody>
      </p:sp>
      <p:pic>
        <p:nvPicPr>
          <p:cNvPr id="6" name="Content Placeholder 5" descr="opportunity.bmp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90512" y="847493"/>
            <a:ext cx="7839550" cy="545294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89" y="477026"/>
            <a:ext cx="7474615" cy="515434"/>
          </a:xfrm>
        </p:spPr>
        <p:txBody>
          <a:bodyPr/>
          <a:lstStyle/>
          <a:p>
            <a:r>
              <a:rPr lang="en-NZ" dirty="0" smtClean="0"/>
              <a:t>What’s around the corner...... </a:t>
            </a:r>
            <a:br>
              <a:rPr lang="en-NZ" dirty="0" smtClean="0"/>
            </a:br>
            <a:endParaRPr lang="en-NZ" dirty="0"/>
          </a:p>
        </p:txBody>
      </p:sp>
      <p:pic>
        <p:nvPicPr>
          <p:cNvPr id="4" name="Content Placeholder 3" descr="around the corner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98272" y="1397855"/>
            <a:ext cx="5976627" cy="4283249"/>
          </a:xfrm>
        </p:spPr>
      </p:pic>
      <p:sp>
        <p:nvSpPr>
          <p:cNvPr id="5" name="TextBox 4"/>
          <p:cNvSpPr txBox="1"/>
          <p:nvPr/>
        </p:nvSpPr>
        <p:spPr>
          <a:xfrm>
            <a:off x="6582204" y="1430594"/>
            <a:ext cx="31639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BPM – Business Process Management. </a:t>
            </a:r>
          </a:p>
          <a:p>
            <a:endParaRPr lang="en-NZ" dirty="0" smtClean="0"/>
          </a:p>
          <a:p>
            <a:r>
              <a:rPr lang="en-NZ" dirty="0" smtClean="0"/>
              <a:t>A management discipline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Insurance – What’s under the hood?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101" y="1271237"/>
            <a:ext cx="9645160" cy="420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w IAG New Zealand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200" b="0" i="0" u="none" strike="noStrike" cap="none" normalizeH="0" baseline="0" smtClean="0">
            <a:ln>
              <a:noFill/>
            </a:ln>
            <a:solidFill>
              <a:srgbClr val="0000C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200" b="0" i="0" u="none" strike="noStrike" cap="none" normalizeH="0" baseline="0" smtClean="0">
            <a:ln>
              <a:noFill/>
            </a:ln>
            <a:solidFill>
              <a:srgbClr val="0000C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33CC"/>
      </a:dk1>
      <a:lt1>
        <a:srgbClr val="FFFFFF"/>
      </a:lt1>
      <a:dk2>
        <a:srgbClr val="F8F8F8"/>
      </a:dk2>
      <a:lt2>
        <a:srgbClr val="CBCBCB"/>
      </a:lt2>
      <a:accent1>
        <a:srgbClr val="0033CC"/>
      </a:accent1>
      <a:accent2>
        <a:srgbClr val="9999FF"/>
      </a:accent2>
      <a:accent3>
        <a:srgbClr val="FFFFFF"/>
      </a:accent3>
      <a:accent4>
        <a:srgbClr val="002AAE"/>
      </a:accent4>
      <a:accent5>
        <a:srgbClr val="AAADE2"/>
      </a:accent5>
      <a:accent6>
        <a:srgbClr val="8A8AE7"/>
      </a:accent6>
      <a:hlink>
        <a:srgbClr val="868686"/>
      </a:hlink>
      <a:folHlink>
        <a:srgbClr val="CCC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33CC"/>
      </a:dk1>
      <a:lt1>
        <a:srgbClr val="FFFFFF"/>
      </a:lt1>
      <a:dk2>
        <a:srgbClr val="F8F8F8"/>
      </a:dk2>
      <a:lt2>
        <a:srgbClr val="CBCBCB"/>
      </a:lt2>
      <a:accent1>
        <a:srgbClr val="0033CC"/>
      </a:accent1>
      <a:accent2>
        <a:srgbClr val="9999FF"/>
      </a:accent2>
      <a:accent3>
        <a:srgbClr val="FFFFFF"/>
      </a:accent3>
      <a:accent4>
        <a:srgbClr val="002AAE"/>
      </a:accent4>
      <a:accent5>
        <a:srgbClr val="AAADE2"/>
      </a:accent5>
      <a:accent6>
        <a:srgbClr val="8A8AE7"/>
      </a:accent6>
      <a:hlink>
        <a:srgbClr val="868686"/>
      </a:hlink>
      <a:folHlink>
        <a:srgbClr val="CCC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IAG New Zealand Template</Template>
  <TotalTime>1174</TotalTime>
  <Words>534</Words>
  <Application>Microsoft Office PowerPoint</Application>
  <PresentationFormat>A4 Paper (210x297 mm)</PresentationFormat>
  <Paragraphs>70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New IAG New Zealand Template</vt:lpstr>
      <vt:lpstr>IAG - The Road Ahead</vt:lpstr>
      <vt:lpstr>PowerPoint Presentation</vt:lpstr>
      <vt:lpstr>One stretch at a time</vt:lpstr>
      <vt:lpstr>Training...so far</vt:lpstr>
      <vt:lpstr>Training going forward.....</vt:lpstr>
      <vt:lpstr>Leverage off what we have</vt:lpstr>
      <vt:lpstr>Looking for opportunities...</vt:lpstr>
      <vt:lpstr>What’s around the corner......  </vt:lpstr>
      <vt:lpstr>Insurance – What’s under the hood?</vt:lpstr>
      <vt:lpstr>Business Process</vt:lpstr>
      <vt:lpstr>Manage our processes - BPM</vt:lpstr>
      <vt:lpstr>Visibility</vt:lpstr>
      <vt:lpstr>Accountability</vt:lpstr>
      <vt:lpstr>Agility</vt:lpstr>
      <vt:lpstr>Where are we?</vt:lpstr>
    </vt:vector>
  </TitlesOfParts>
  <Manager>Tel:  0500 513 135</Manager>
  <Company>IAG New Zealand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IAG - The Road Ahead</dc:title>
  <dc:subject>PowerPoint Template</dc:subject>
  <dc:creator>Paul Wong</dc:creator>
  <dc:description>This is a template with a number of default settings._x000d_
_x000d_
If you are seeking to utilise template fully, please refer to accompanying brief instructions.  For further details and individual Microsoft Office/PowerPoint coaching telephone 0500 513 135.</dc:description>
  <cp:lastModifiedBy>user</cp:lastModifiedBy>
  <cp:revision>32</cp:revision>
  <cp:lastPrinted>2004-05-05T23:18:06Z</cp:lastPrinted>
  <dcterms:created xsi:type="dcterms:W3CDTF">2011-09-11T02:15:30Z</dcterms:created>
  <dcterms:modified xsi:type="dcterms:W3CDTF">2011-09-14T20:16:22Z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1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C:\My Documents\Management &amp; Staff\Operations\Clients Direct\NRMA\StrategyCom</vt:lpwstr>
  </property>
</Properties>
</file>